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39" r:id="rId2"/>
    <p:sldId id="319" r:id="rId3"/>
    <p:sldId id="295" r:id="rId4"/>
    <p:sldId id="332" r:id="rId5"/>
    <p:sldId id="270" r:id="rId6"/>
    <p:sldId id="338" r:id="rId7"/>
    <p:sldId id="333" r:id="rId8"/>
    <p:sldId id="331" r:id="rId9"/>
    <p:sldId id="327" r:id="rId10"/>
    <p:sldId id="325" r:id="rId11"/>
    <p:sldId id="324" r:id="rId12"/>
    <p:sldId id="329" r:id="rId13"/>
    <p:sldId id="266" r:id="rId14"/>
    <p:sldId id="296" r:id="rId15"/>
    <p:sldId id="265" r:id="rId16"/>
    <p:sldId id="264" r:id="rId17"/>
    <p:sldId id="334" r:id="rId18"/>
    <p:sldId id="328" r:id="rId19"/>
    <p:sldId id="257" r:id="rId20"/>
    <p:sldId id="256" r:id="rId21"/>
    <p:sldId id="261" r:id="rId22"/>
    <p:sldId id="326" r:id="rId23"/>
    <p:sldId id="262" r:id="rId24"/>
    <p:sldId id="291" r:id="rId25"/>
    <p:sldId id="335" r:id="rId26"/>
    <p:sldId id="269" r:id="rId27"/>
    <p:sldId id="276" r:id="rId28"/>
    <p:sldId id="288" r:id="rId29"/>
    <p:sldId id="274" r:id="rId30"/>
    <p:sldId id="273" r:id="rId31"/>
    <p:sldId id="281" r:id="rId32"/>
    <p:sldId id="278" r:id="rId33"/>
    <p:sldId id="341" r:id="rId34"/>
    <p:sldId id="280" r:id="rId35"/>
    <p:sldId id="321" r:id="rId36"/>
    <p:sldId id="340" r:id="rId37"/>
    <p:sldId id="320" r:id="rId38"/>
    <p:sldId id="323" r:id="rId39"/>
    <p:sldId id="312" r:id="rId40"/>
    <p:sldId id="309" r:id="rId41"/>
    <p:sldId id="308" r:id="rId42"/>
    <p:sldId id="307" r:id="rId43"/>
    <p:sldId id="260" r:id="rId44"/>
    <p:sldId id="297" r:id="rId45"/>
    <p:sldId id="306" r:id="rId46"/>
    <p:sldId id="310" r:id="rId47"/>
    <p:sldId id="311" r:id="rId48"/>
    <p:sldId id="336" r:id="rId49"/>
    <p:sldId id="287" r:id="rId50"/>
    <p:sldId id="286" r:id="rId51"/>
    <p:sldId id="342" r:id="rId52"/>
    <p:sldId id="271" r:id="rId53"/>
    <p:sldId id="267" r:id="rId54"/>
    <p:sldId id="268" r:id="rId55"/>
    <p:sldId id="275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37" r:id="rId64"/>
    <p:sldId id="313" r:id="rId65"/>
    <p:sldId id="314" r:id="rId66"/>
    <p:sldId id="315" r:id="rId67"/>
    <p:sldId id="316" r:id="rId68"/>
    <p:sldId id="317" r:id="rId69"/>
    <p:sldId id="318" r:id="rId70"/>
    <p:sldId id="28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8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59D6B-60D6-496A-81FE-6CA80EECC18C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0ED04-9846-436F-8B2F-D188BF169F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0ED04-9846-436F-8B2F-D188BF169F3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0236-53F0-4BC5-9C17-72EAD21943F5}" type="datetimeFigureOut">
              <a:rPr lang="en-US" smtClean="0"/>
              <a:pPr/>
              <a:t>4/26/2015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3E1C0-174A-455C-8ECB-67A3EB9E1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gif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533400"/>
            <a:ext cx="914400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พระพรใน</a:t>
            </a:r>
            <a:r>
              <a:rPr lang="th-TH" sz="9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พระสัญญา</a:t>
            </a:r>
            <a:r>
              <a:rPr lang="th-TH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ของพระเจ้า</a:t>
            </a:r>
          </a:p>
          <a:p>
            <a:pPr algn="ctr"/>
            <a:r>
              <a:rPr lang="th-TH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เป็นจริงแค่ไหนใน</a:t>
            </a:r>
          </a:p>
          <a:p>
            <a:pPr algn="ctr"/>
            <a:r>
              <a:rPr lang="th-TH" sz="96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ชีวิตเรา</a:t>
            </a:r>
            <a:endParaRPr lang="th-TH" sz="9600" b="1" u="sng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3200400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Matthew 12</a:t>
            </a:r>
          </a:p>
          <a:p>
            <a:pPr algn="ctr"/>
            <a:r>
              <a:rPr lang="th-TH" sz="2800" b="1" baseline="30000" dirty="0" smtClean="0"/>
              <a:t>31 </a:t>
            </a:r>
            <a:r>
              <a:rPr lang="th-TH" sz="2800" b="1" dirty="0" smtClean="0"/>
              <a:t>เพราะ​ฉะนั้น​เรา​บอก​ท่าน​ทั้ง​หลาย​ว่า ความ​ผิด​บาป​และ​คำ​หมิ่น​ประมาท​ทุก​อย่าง​จะ​โปรด​ยก​ให้​มนุษย์​ได้ เว้น​แต่​คำ​หมิ่น​ประมาท​พระ​วิญญาณ​บริสุทธิ์​จะ​ทรง​โปรด​ยก​ให้​มนุษย์​ไม่ได้</a:t>
            </a:r>
            <a:r>
              <a:rPr lang="en-US" sz="2800" b="1" baseline="30000" dirty="0" smtClean="0"/>
              <a:t>32 </a:t>
            </a:r>
            <a:r>
              <a:rPr lang="th-TH" sz="2800" b="1" dirty="0" smtClean="0"/>
              <a:t>ผู้ใด​จะ​กล่าว​ร้าย​บุตร​มนุษย์ จะ​โปรด​ยก​ให้​ผู้​นั้น​ได้ แต่​</a:t>
            </a:r>
          </a:p>
          <a:p>
            <a:pPr algn="ctr"/>
            <a:r>
              <a:rPr lang="th-TH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ผู้ใด​จะ​กล่าว​ร้าย​พระ​วิญญาณ​บริสุทธิ์ จะ​ทรง​โปรด​ยก​ให้​ผู้​นั้น</a:t>
            </a:r>
            <a:r>
              <a:rPr lang="th-TH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​ไม่ได้ </a:t>
            </a:r>
            <a:r>
              <a:rPr lang="th-TH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ทั้ง​ยุค​นี้​ยุค​หน้า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28600"/>
            <a:ext cx="3778725" cy="2830396"/>
          </a:xfrm>
          <a:prstGeom prst="rect">
            <a:avLst/>
          </a:prstGeom>
        </p:spPr>
      </p:pic>
      <p:sp>
        <p:nvSpPr>
          <p:cNvPr id="5" name="วงรี 4"/>
          <p:cNvSpPr/>
          <p:nvPr/>
        </p:nvSpPr>
        <p:spPr>
          <a:xfrm>
            <a:off x="2971800" y="5334000"/>
            <a:ext cx="1524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1905000"/>
            <a:ext cx="8393433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ขัดขวางพระวิญญาณบริสุทธิ์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" y="3733800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“ท่านทั้งหลายขัดขวางพระวิญญาณบริสุทธิ์</a:t>
            </a:r>
            <a:r>
              <a:rPr lang="th-TH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อยู่เสมอ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(กิจการของอัครทูต 7:51)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Acts 7</a:t>
            </a:r>
          </a:p>
          <a:p>
            <a:pPr algn="ctr"/>
            <a:r>
              <a:rPr lang="th-TH" sz="2800" b="1" baseline="30000" dirty="0" smtClean="0">
                <a:solidFill>
                  <a:srgbClr val="0000CC"/>
                </a:solidFill>
              </a:rPr>
              <a:t> 51 </a:t>
            </a:r>
            <a:r>
              <a:rPr lang="th-TH" sz="2800" b="1" dirty="0" smtClean="0">
                <a:solidFill>
                  <a:srgbClr val="0000CC"/>
                </a:solidFill>
              </a:rPr>
              <a:t>“โอ คน​ชาติ​หัวแข็ง​ใจ​ดื้อ​หู​ตึง ท่าน​ทั้ง​หลาย​ขัดขวาง​พระ​วิญญาณ​บริสุทธิ์​อยู่​เสมอ บรรพ​บุรุษ​ของ​ท่าน​ทำ​อย่างไร ท่าน​ก็​ทำ​อย่าง​นั้น​ด้วย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923" y="5410200"/>
            <a:ext cx="90970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baseline="30000" dirty="0" smtClean="0">
                <a:solidFill>
                  <a:srgbClr val="FF0000"/>
                </a:solidFill>
              </a:rPr>
              <a:t>30</a:t>
            </a:r>
            <a:r>
              <a:rPr lang="th-TH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และอย่าทำให้พระวิญญาณบริสุทธิ์ของพระเจ้า</a:t>
            </a:r>
            <a:r>
              <a:rPr lang="th-TH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เสีย</a:t>
            </a:r>
            <a:r>
              <a:rPr lang="th-TH" sz="36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พระทัย</a:t>
            </a:r>
            <a:r>
              <a:rPr lang="th-TH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Ephesians 4</a:t>
            </a:r>
          </a:p>
          <a:p>
            <a:pPr algn="ctr"/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381000"/>
            <a:ext cx="86106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5</a:t>
            </a:r>
            <a:endParaRPr lang="th-TH" sz="4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th-TH" sz="4000" b="1" baseline="30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ฝ่าย​</a:t>
            </a:r>
            <a:r>
              <a:rPr lang="th-TH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เปโตร</a:t>
            </a: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​จึง​ถาม​ว่า “​อานา</a:t>
            </a:r>
            <a:r>
              <a:rPr lang="th-TH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เนีย</a:t>
            </a: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 เหตุ​ไฉน​ซาตาน​จึง​ทำ​ให้​ใจ​ของ​เจ้า​เต็ม​ไป​ด้วย​การ​</a:t>
            </a:r>
            <a:r>
              <a:rPr lang="th-TH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มุสา​ต่อ​พระ​วิญญาณ​บริสุทธิ์ </a:t>
            </a: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และ​ทำ​ให้​เจ้า​เ​ก็​บ​ค่า​ที่ดิน​ส่วน​หนึ่ง​ไว้</a:t>
            </a:r>
            <a:r>
              <a:rPr lang="en-US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........</a:t>
            </a:r>
          </a:p>
          <a:p>
            <a:r>
              <a:rPr lang="th-TH" sz="4000" b="1" baseline="30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40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เปโตร</a:t>
            </a: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​จึง​ถาม​นาง​ว่า “ไฉน​เจ้า​ทั้ง​สอง​ได้​พร้อม​ใจ​กัน​</a:t>
            </a:r>
            <a:r>
              <a:rPr lang="th-TH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ทดลอง​พระ​วิญญาณ</a:t>
            </a: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​ของ​องค์​พระ​ผู้​เป็น​เจ้า​เล่า จง​ดู​เถิด เท้า​ของ​พวก​คน​ที่​ฝัง​ศพ​สามี​ของ​เจ้า​ก็​อยู่​ที่​ประตู และ​เขา​จะ​หาม​ศพ​ของ​เจ้า​ออกไป​ด้วย”</a:t>
            </a:r>
            <a:endParaRPr lang="en-US" sz="40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ามเหลี่ยมหน้าจั่ว 1"/>
          <p:cNvSpPr/>
          <p:nvPr/>
        </p:nvSpPr>
        <p:spPr>
          <a:xfrm>
            <a:off x="2590800" y="2362200"/>
            <a:ext cx="3962400" cy="3581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791200" y="5410200"/>
            <a:ext cx="1178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Spirit</a:t>
            </a:r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267200" y="1981200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33600" y="5410200"/>
            <a:ext cx="1288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</a:t>
            </a:r>
            <a:endParaRPr lang="en-US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286000" y="533400"/>
            <a:ext cx="4546436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พระคัมภีร์ได้กล่าวถึง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1524000"/>
            <a:ext cx="81534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44</a:t>
            </a:r>
          </a:p>
          <a:p>
            <a:r>
              <a:rPr lang="th-TH" sz="4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เพราะ​เรา​จะ​เท​น้ำ​ลง​บน​แผ่นดิน​ที่​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กระหายและ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​ลำ​ธาร​ลง​บน​ดิน​แห้ง</a:t>
            </a:r>
          </a:p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เรา​จะ​</a:t>
            </a:r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เท​วิญญาณ​ของ​เรา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​เหนือ​เชื้อ​สาย​ของ​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เจ้าและ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​พร​ของ​เรา​เหนือ​ลูกหลาน​ของ​เจ้า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191000" y="228600"/>
            <a:ext cx="449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i="1" dirty="0"/>
              <a:t>“ครั้นพระองค์ทรงรับบัพ</a:t>
            </a:r>
            <a:r>
              <a:rPr lang="th-TH" sz="2800" b="1" i="1" dirty="0" err="1"/>
              <a:t>ติศ</a:t>
            </a:r>
            <a:r>
              <a:rPr lang="th-TH" sz="2800" b="1" i="1" dirty="0"/>
              <a:t>มาแล้วในทันใดนั้นก็เสด็จขึ้นจากน้ำ และท้องฟ้าก็</a:t>
            </a:r>
            <a:r>
              <a:rPr lang="th-TH" sz="2800" b="1" i="1" dirty="0" smtClean="0"/>
              <a:t>แหวกออก</a:t>
            </a:r>
            <a:r>
              <a:rPr lang="th-TH" sz="2800" b="1" i="1" dirty="0"/>
              <a:t>และพระองค์ได้ทรงเห็น</a:t>
            </a:r>
            <a:r>
              <a:rPr lang="th-TH" sz="2800" b="1" i="1" dirty="0">
                <a:solidFill>
                  <a:srgbClr val="FF0000"/>
                </a:solidFill>
              </a:rPr>
              <a:t>พระวิญญาณ</a:t>
            </a:r>
            <a:r>
              <a:rPr lang="th-TH" sz="2800" b="1" i="1" dirty="0"/>
              <a:t>ของพระเจ้าดุจนกพิราบลงมาสถิตอยู่บน</a:t>
            </a:r>
            <a:r>
              <a:rPr lang="th-TH" sz="2800" b="1" i="1" dirty="0" smtClean="0"/>
              <a:t>พระองค์และ</a:t>
            </a:r>
            <a:r>
              <a:rPr lang="th-TH" sz="2800" b="1" i="1" dirty="0"/>
              <a:t>นี่แน่ะ มีพระสุ</a:t>
            </a:r>
            <a:r>
              <a:rPr lang="th-TH" sz="2800" b="1" i="1" dirty="0" err="1"/>
              <a:t>รเสียง</a:t>
            </a:r>
            <a:r>
              <a:rPr lang="th-TH" sz="2800" b="1" i="1" dirty="0">
                <a:solidFill>
                  <a:srgbClr val="FF0000"/>
                </a:solidFill>
              </a:rPr>
              <a:t>ตรัสจากฟ้าสวรรค์</a:t>
            </a:r>
            <a:r>
              <a:rPr lang="th-TH" sz="2800" b="1" i="1" dirty="0"/>
              <a:t>ว่า “ท่านผู้นี้เป็นบุตรที่รักของเรา เรา</a:t>
            </a:r>
            <a:r>
              <a:rPr lang="th-TH" sz="2800" b="1" i="1" dirty="0" smtClean="0"/>
              <a:t>ชอบใจ</a:t>
            </a:r>
            <a:r>
              <a:rPr lang="th-TH" sz="2800" b="1" i="1" dirty="0"/>
              <a:t>ท่านมาก”</a:t>
            </a:r>
          </a:p>
          <a:p>
            <a:r>
              <a:rPr lang="th-TH" sz="2800" b="1" i="1" dirty="0" err="1"/>
              <a:t>มัทธิว</a:t>
            </a:r>
            <a:r>
              <a:rPr lang="th-TH" sz="2800" b="1" i="1" dirty="0"/>
              <a:t> 3:16-17</a:t>
            </a:r>
            <a:endParaRPr lang="en-US" sz="2800" dirty="0"/>
          </a:p>
        </p:txBody>
      </p:sp>
      <p:pic>
        <p:nvPicPr>
          <p:cNvPr id="3" name="รูปภาพ 2" descr="spirit-of-god-decends-after-baptism-of-jesus-GoodSalt-lwjas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617621"/>
            <a:ext cx="3276600" cy="5173579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4038600" y="4648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i="1" dirty="0">
                <a:solidFill>
                  <a:srgbClr val="0000CC"/>
                </a:solidFill>
              </a:rPr>
              <a:t>“เหตุฉะนั้น เมื่อทรงเชิดชูพระองค์ขึ้นอยู่ที่พระหัตถ์เบื้องขวาของพระเจ้า และครั้น</a:t>
            </a:r>
          </a:p>
          <a:p>
            <a:r>
              <a:rPr lang="th-TH" sz="2000" b="1" i="1" dirty="0">
                <a:solidFill>
                  <a:srgbClr val="0000CC"/>
                </a:solidFill>
              </a:rPr>
              <a:t>พระองค์ได้ทรงรับพระวิญญาณบริสุทธิ์จากพระบิดาตามพระสัญญา พระองค์ได้ทรงเทฤทธิ์</a:t>
            </a:r>
          </a:p>
          <a:p>
            <a:r>
              <a:rPr lang="th-TH" sz="2000" b="1" i="1" dirty="0">
                <a:solidFill>
                  <a:srgbClr val="0000CC"/>
                </a:solidFill>
              </a:rPr>
              <a:t>เดชนี้ลงมา ดังที่ท่านทั้งหลายได้ยินและได้เห็นแล้ว”</a:t>
            </a:r>
          </a:p>
          <a:p>
            <a:r>
              <a:rPr lang="th-TH" sz="2000" b="1" i="1" dirty="0">
                <a:solidFill>
                  <a:srgbClr val="0000CC"/>
                </a:solidFill>
              </a:rPr>
              <a:t>กิจการ 2:33</a:t>
            </a:r>
            <a:endParaRPr lang="en-US" sz="2000" dirty="0">
              <a:solidFill>
                <a:srgbClr val="0000CC"/>
              </a:solidFill>
            </a:endParaRPr>
          </a:p>
        </p:txBody>
      </p:sp>
      <p:sp>
        <p:nvSpPr>
          <p:cNvPr id="5" name="ลูกศรลง 4"/>
          <p:cNvSpPr/>
          <p:nvPr/>
        </p:nvSpPr>
        <p:spPr>
          <a:xfrm>
            <a:off x="5791200" y="3581400"/>
            <a:ext cx="9144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10400" y="3886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ปี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4800600"/>
            <a:ext cx="8915400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800" b="1" i="1" dirty="0" smtClean="0">
                <a:solidFill>
                  <a:srgbClr val="0000CC"/>
                </a:solidFill>
              </a:rPr>
              <a:t>“</a:t>
            </a:r>
            <a:r>
              <a:rPr lang="th-TH" sz="2800" b="1" i="1" dirty="0">
                <a:solidFill>
                  <a:srgbClr val="0000CC"/>
                </a:solidFill>
              </a:rPr>
              <a:t>อย่างไรก็ตามเราจะบอกความจริงแก่ท่านทั้งหลาย คือ การที่เราจากไปนั้นก็</a:t>
            </a:r>
            <a:r>
              <a:rPr lang="th-TH" sz="2800" b="1" i="1" dirty="0" smtClean="0">
                <a:solidFill>
                  <a:srgbClr val="0000CC"/>
                </a:solidFill>
              </a:rPr>
              <a:t>เพื่อประโยชน์</a:t>
            </a:r>
            <a:r>
              <a:rPr lang="th-TH" sz="2800" b="1" i="1" dirty="0">
                <a:solidFill>
                  <a:srgbClr val="0000CC"/>
                </a:solidFill>
              </a:rPr>
              <a:t>ของท่านเพราะถ้าเราไม่ไป องค์</a:t>
            </a:r>
            <a:r>
              <a:rPr lang="th-TH" sz="2800" b="1" i="1" u="sng" dirty="0">
                <a:solidFill>
                  <a:srgbClr val="0000CC"/>
                </a:solidFill>
              </a:rPr>
              <a:t>พระผู้ช่วย</a:t>
            </a:r>
            <a:r>
              <a:rPr lang="th-TH" sz="2800" b="1" i="1" dirty="0">
                <a:solidFill>
                  <a:srgbClr val="0000CC"/>
                </a:solidFill>
              </a:rPr>
              <a:t>ก็จะไม่เสด็จมาหาท่าน แต่ถ้าเราไป</a:t>
            </a:r>
            <a:r>
              <a:rPr lang="th-TH" sz="2800" b="1" i="1" dirty="0" smtClean="0">
                <a:solidFill>
                  <a:srgbClr val="0000CC"/>
                </a:solidFill>
              </a:rPr>
              <a:t>แล้วเรา</a:t>
            </a:r>
            <a:r>
              <a:rPr lang="th-TH" sz="2800" b="1" i="1" dirty="0">
                <a:solidFill>
                  <a:srgbClr val="0000CC"/>
                </a:solidFill>
              </a:rPr>
              <a:t>ก็จะใช้พระองค์มาหาท่าน”</a:t>
            </a:r>
          </a:p>
          <a:p>
            <a:r>
              <a:rPr lang="th-TH" sz="2800" b="1" i="1" dirty="0" err="1">
                <a:solidFill>
                  <a:srgbClr val="0000CC"/>
                </a:solidFill>
              </a:rPr>
              <a:t>ยอห์น</a:t>
            </a:r>
            <a:r>
              <a:rPr lang="th-TH" sz="2800" b="1" i="1" dirty="0">
                <a:solidFill>
                  <a:srgbClr val="0000CC"/>
                </a:solidFill>
              </a:rPr>
              <a:t> 16:7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5" name="รูปภาพ 4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04800"/>
            <a:ext cx="5562600" cy="417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28600" y="45720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</a:t>
            </a:r>
          </a:p>
          <a:p>
            <a:r>
              <a:rPr lang="th-TH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เมื่อ​วัน​เทศกาล​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เพ็น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​เท​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คอสต์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​มาถึง จำพวก​ศิษย์​จึง​รวมอยู่​ใน​ที่​แห่ง​เดียว​กัน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​ทันใด​นั้น​มี​เสียง​มา​จาก​ฟ้า​เหมือน​เสียง​พายุ​กล้า​สั่น​ก้อง​ทั่ว​ตึก​ที่​เขา​นั่ง​อยู่​นั้น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มี​เปลว​ไฟ​สัณฐาน​เหมือน​ลิ้น​ปรากฏ​แก่​เขา​กระจาย​อยู่​บน​เขา​สิ้น​ทุก​คน​ 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เขา​เหล่า​นั้น​ก็​ประกอบด้วย​พระ​วิญญาณ​บริสุทธิ์ จึง​ตั้ง​ต้น​พูด​ภาษา​อื่นๆ ตาม​ที่​พระ​วิญญาณ​ทรง​โปรด​ให้​พูด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รูปภาพ 4" descr="hrm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8600"/>
            <a:ext cx="5867400" cy="4394886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1219200"/>
            <a:ext cx="1835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 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​คน​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7200" y="3733800"/>
            <a:ext cx="838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55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ฝ่าย​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สเทเฟน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​ป​ระ​กอบ​ด้วย</a:t>
            </a:r>
            <a:r>
              <a:rPr lang="th-TH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​พระ​วิญญาณ​บริสุทธิ์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ได้​เขม้น​ดู​สวรรค์​เห็น​พระ​สิริ​ของ​พระ​เจ้า และ​</a:t>
            </a:r>
            <a:r>
              <a:rPr lang="th-TH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พระ​เยซู​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ทรง​ยืน​อยู่​เบื้อง​ขวา​พระ​หัตถ์​ของ​พระ​องค์​ 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แล้ว​ท่าน​ได้​กล่าว​ว่า “ดู​เถิด ข้าพเจ้า​เห็น​ท้องฟ้า​แหวก​เป็น​ช่อง และ​บุตร​มนุษย์​ยืน​อยู่​เบื้อง​ขวา​พระ​หัตถ์​ของ</a:t>
            </a:r>
            <a:r>
              <a:rPr lang="th-TH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​พระ​เจ้า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US" sz="3200" b="1" dirty="0" smtClean="0"/>
              <a:t>Acts 7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 descr="ดาวน์โหลด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0"/>
            <a:ext cx="3048000" cy="3625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990600" y="2971800"/>
            <a:ext cx="714971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1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มีจริงหรือ?</a:t>
            </a:r>
            <a:endParaRPr lang="th-TH" sz="1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43000" y="914400"/>
            <a:ext cx="70134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524000"/>
            <a:ext cx="9144000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พิสูจน์ต้นไม้</a:t>
            </a:r>
          </a:p>
          <a:p>
            <a:pPr algn="ctr"/>
            <a:r>
              <a:rPr lang="th-TH" sz="11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ด้วยผลของมัน</a:t>
            </a:r>
            <a:endParaRPr lang="th-TH" sz="11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1_From-Cellular-station-to-iPhone-and-iM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916471"/>
            <a:ext cx="7810500" cy="28575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28600" y="228600"/>
            <a:ext cx="2068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มีจริงหรือ?</a:t>
            </a:r>
            <a:endParaRPr lang="th-TH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3124200" y="228600"/>
            <a:ext cx="2209800" cy="388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รูปภาพ 7" descr="13205514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4191000"/>
            <a:ext cx="1847850" cy="2463800"/>
          </a:xfrm>
          <a:prstGeom prst="rect">
            <a:avLst/>
          </a:prstGeom>
        </p:spPr>
      </p:pic>
      <p:pic>
        <p:nvPicPr>
          <p:cNvPr id="9" name="รูปภาพ 8" descr="download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038600"/>
            <a:ext cx="4038600" cy="2687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7200" y="6858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“เปล่า เรื่องพระวิญญาณบริสุทธิ์นั้น เราก็ยังไม่เคยได้ยินเลย”</a:t>
            </a:r>
          </a:p>
          <a:p>
            <a:r>
              <a:rPr lang="th-TH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 19:2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images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81200"/>
            <a:ext cx="2362200" cy="380354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รูปภาพ 4" descr="images (1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799" y="1981200"/>
            <a:ext cx="2967975" cy="3962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รูปภาพ 5" descr="images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362200"/>
            <a:ext cx="2895600" cy="289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3657600" y="1752600"/>
            <a:ext cx="1739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</a:rPr>
              <a:t>ที่​เมือง​</a:t>
            </a:r>
            <a:r>
              <a:rPr lang="th-TH" sz="2800" b="1" dirty="0" err="1" smtClean="0">
                <a:solidFill>
                  <a:srgbClr val="FF0000"/>
                </a:solidFill>
              </a:rPr>
              <a:t>เอเฟ</a:t>
            </a:r>
            <a:r>
              <a:rPr lang="th-TH" sz="2800" b="1" dirty="0" smtClean="0">
                <a:solidFill>
                  <a:srgbClr val="FF0000"/>
                </a:solidFill>
              </a:rPr>
              <a:t>​</a:t>
            </a:r>
            <a:r>
              <a:rPr lang="th-TH" sz="2800" b="1" dirty="0" err="1" smtClean="0">
                <a:solidFill>
                  <a:srgbClr val="FF0000"/>
                </a:solidFill>
              </a:rPr>
              <a:t>ซัส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04800" y="593467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เมื่อ​เปา</a:t>
            </a:r>
            <a:r>
              <a:rPr lang="th-TH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โล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​ได้​วางมือ​บน​เขา​แล้ว ​พระ​วิญญาณ​บริสุทธิ์​ก็​เสด็จ​ลง​มา​บน​เขา เขา​จึง​พูด​ภาษา​แปลกๆ และ​ได้​ทำนาย​ด้วย​</a:t>
            </a:r>
            <a:r>
              <a:rPr lang="th-TH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</a:t>
            </a:r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คน​เหล่า​นั้น​มี​ประมาณ​สิบ​สอง​คน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381000"/>
            <a:ext cx="80772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พระ​องค์​ทรง​ทำ​ให้​เรา​ทั้ง​สอง​พวก​มี​โอกาส​เข้า​เฝ้า​พระ​บิดา​โดย​พระ​วิญญาณ​องค์​เดียว​กัน​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smtClean="0"/>
              <a:t>Ephesians 2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09600" y="2971800"/>
            <a:ext cx="7924800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400" b="1" baseline="30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</a:t>
            </a:r>
            <a:r>
              <a:rPr lang="th-TH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เพราะ​ว่า​แผ่นดิน​ของ​พระ​เจ้า​นั้น​ไม่ใช่​การ​กิน​และ​การ​ดื่ม แต่​เป็น​ความ​ชอบธรรม​และ​สันติ​สุข และ​ความ​ชื่น​ชม​ยินดี​ใน​พระ​วิญญาณ​บริสุทธิ์</a:t>
            </a:r>
            <a:r>
              <a:rPr 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/>
              <a:t>Romans 14</a:t>
            </a:r>
            <a:endParaRPr lang="en-US" sz="44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81000" y="304800"/>
            <a:ext cx="8153400" cy="37548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“ในวาระสุดท้าย เราจะเทฤทธิ์เดชแห่งพระวิญญาณของเรา โปรดประทานแก่</a:t>
            </a:r>
            <a:r>
              <a:rPr lang="th-TH" sz="3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มนุษย์ทั้ง</a:t>
            </a:r>
            <a:r>
              <a:rPr lang="th-TH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ปวง </a:t>
            </a:r>
            <a:r>
              <a:rPr lang="th-TH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บุตราบุตรี</a:t>
            </a:r>
            <a:r>
              <a:rPr lang="th-TH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ของท่านทั้งหลายจะกล่าวคำพยากรณ์ </a:t>
            </a:r>
            <a:r>
              <a:rPr lang="th-TH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คนหนุ่ม</a:t>
            </a:r>
            <a:r>
              <a:rPr lang="th-TH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ของท่านจะเห็นนิมิต และ</a:t>
            </a:r>
            <a:r>
              <a:rPr lang="th-TH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คนแก่</a:t>
            </a:r>
            <a:r>
              <a:rPr lang="th-TH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จะฝันเห็น”</a:t>
            </a:r>
          </a:p>
          <a:p>
            <a:r>
              <a:rPr lang="th-TH" sz="32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กิจการ 2:17</a:t>
            </a:r>
            <a:endParaRPr lang="en-US" sz="32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81000" y="4267200"/>
            <a:ext cx="81534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“นี่เป็นพระวจนะของพระเจ้าที่ให้ไว้</a:t>
            </a:r>
            <a:r>
              <a:rPr lang="th-TH" sz="32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กับเศรุบบาเบล</a:t>
            </a:r>
            <a:r>
              <a:rPr lang="th-TH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ว่า มิใช่ด้วยกำลังมิใช่ฤทธานุภาพ</a:t>
            </a:r>
          </a:p>
          <a:p>
            <a:r>
              <a:rPr lang="th-TH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แต่ด้วยวิญญาณของเรา พระเจ้าจอมโยธาตรัสดังนี้แหละ”</a:t>
            </a:r>
          </a:p>
          <a:p>
            <a:r>
              <a:rPr lang="th-TH" sz="32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เศ</a:t>
            </a:r>
            <a:r>
              <a:rPr lang="th-TH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คาริ</a:t>
            </a:r>
            <a:r>
              <a:rPr lang="th-TH" sz="32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ยาห์</a:t>
            </a:r>
            <a:r>
              <a:rPr lang="th-TH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4:6</a:t>
            </a:r>
            <a:endParaRPr lang="en-US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533400"/>
            <a:ext cx="8305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เพราะ​ว่า​เรา​ไม่ได้​เห็น​แก่​สิ่งของ​ที่​เรา​มอง​เห็น​อยู่ แต่​เห็น​แก่​สิ่งของ​ที่​มอง​ไม่​เห็น เพราะ​ว่า​สิ่งของ​ซึ่ง​มอง​เห็น​อยู่​นั้น​เป็น​ของ​ไม่​ยั่งยืน แต่​สิ่ง​ซึ่ง​มอง​ไม่​เห็น​นั้น​ก็​ถาวร​นิ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รันดร์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Corinthians 4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2590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ถ้าเป็นเรื่องสำคัญขนาดนี้ เรารู้จักพระ</a:t>
            </a:r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</a:t>
            </a:r>
            <a:r>
              <a:rPr lang="th-TH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บริสุทธิ์ขนาดไหน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81000" y="152400"/>
            <a:ext cx="8305800" cy="64633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3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เราไม่สามารถพาคนไปในที่  ที่เราไม่รู้จักได้</a:t>
            </a:r>
            <a:endParaRPr lang="en-US" sz="13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90600" y="609600"/>
            <a:ext cx="7164141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ทำไมเราต้องรู้จักพระวิญญาณบริสุทธิ์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95400" y="2133600"/>
            <a:ext cx="2514599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เป็นพระเจ้าผู้ทำงานในปัจจุบันร่วมกันกับเรา</a:t>
            </a:r>
            <a:endParaRPr lang="th-TH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038600" y="4343400"/>
            <a:ext cx="143500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เกิดผล</a:t>
            </a:r>
            <a:endParaRPr lang="th-TH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715000" y="2590800"/>
            <a:ext cx="196239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เพื่อนคู่ใจ</a:t>
            </a:r>
            <a:endParaRPr lang="th-TH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รูปภาพ 5" descr="20140116163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5631" y="4267200"/>
            <a:ext cx="3023569" cy="2263358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829099" y="5410200"/>
            <a:ext cx="335220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สติปัญญาเพิ่มขึ้น</a:t>
            </a:r>
            <a:endParaRPr lang="th-TH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5320605"/>
            <a:ext cx="861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และอย่าทำให้พระวิญญาณบริสุทธิ์ของพระเจ้า</a:t>
            </a:r>
            <a:r>
              <a:rPr lang="th-TH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เสีย</a:t>
            </a:r>
            <a:r>
              <a:rPr lang="th-TH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พระทัย</a:t>
            </a:r>
            <a:r>
              <a:rPr lang="th-TH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เพราะโดยพระวิญญาณนั้น ท่านได้ถูกประทับตราหมายท่านไว้เพื่อวันที่จะทรงไถ่ให้รอด”</a:t>
            </a:r>
          </a:p>
          <a:p>
            <a:pPr algn="ctr"/>
            <a:r>
              <a:rPr lang="th-TH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เอเฟซัส</a:t>
            </a:r>
            <a:r>
              <a:rPr lang="th-TH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5:30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533400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การปกป้อง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 descr="images (18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7800" y="3158276"/>
            <a:ext cx="3124200" cy="1947124"/>
          </a:xfrm>
          <a:prstGeom prst="rect">
            <a:avLst/>
          </a:prstGeom>
        </p:spPr>
      </p:pic>
      <p:pic>
        <p:nvPicPr>
          <p:cNvPr id="5" name="รูปภาพ 4" descr="017745_R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676400"/>
            <a:ext cx="3048000" cy="2209800"/>
          </a:xfrm>
          <a:prstGeom prst="rect">
            <a:avLst/>
          </a:prstGeom>
        </p:spPr>
      </p:pic>
      <p:pic>
        <p:nvPicPr>
          <p:cNvPr id="6" name="รูปภาพ 5" descr="no.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671644"/>
            <a:ext cx="3549623" cy="2300156"/>
          </a:xfrm>
          <a:prstGeom prst="rect">
            <a:avLst/>
          </a:prstGeom>
        </p:spPr>
      </p:pic>
      <p:sp>
        <p:nvSpPr>
          <p:cNvPr id="7" name="วงรี 6"/>
          <p:cNvSpPr/>
          <p:nvPr/>
        </p:nvSpPr>
        <p:spPr>
          <a:xfrm>
            <a:off x="533400" y="1371600"/>
            <a:ext cx="3962400" cy="31242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6019800" y="609600"/>
            <a:ext cx="1981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6096000" y="2667000"/>
            <a:ext cx="1295400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185907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3" name="รูปภาพ 2" descr="spd_20110605113943_b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-257175"/>
            <a:ext cx="2984500" cy="223837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81000" y="5334000"/>
            <a:ext cx="647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i="1" dirty="0" smtClean="0">
                <a:solidFill>
                  <a:srgbClr val="FF0000"/>
                </a:solidFill>
              </a:rPr>
              <a:t>องค์</a:t>
            </a:r>
            <a:r>
              <a:rPr lang="th-TH" sz="3200" b="1" i="1" u="sng" dirty="0" smtClean="0">
                <a:solidFill>
                  <a:srgbClr val="FF0000"/>
                </a:solidFill>
              </a:rPr>
              <a:t>พระผู้ช่วย</a:t>
            </a:r>
            <a:r>
              <a:rPr lang="th-TH" sz="3200" b="1" i="1" dirty="0" smtClean="0">
                <a:solidFill>
                  <a:srgbClr val="FF0000"/>
                </a:solidFill>
              </a:rPr>
              <a:t>ก็จะไม่เสด็จมาหาท่าน</a:t>
            </a:r>
          </a:p>
          <a:p>
            <a:r>
              <a:rPr lang="th-TH" sz="3200" b="1" i="1" dirty="0" err="1" smtClean="0">
                <a:solidFill>
                  <a:srgbClr val="FF0000"/>
                </a:solidFill>
              </a:rPr>
              <a:t>ยอห์น</a:t>
            </a:r>
            <a:r>
              <a:rPr lang="th-TH" sz="3200" b="1" i="1" dirty="0" smtClean="0">
                <a:solidFill>
                  <a:srgbClr val="FF0000"/>
                </a:solidFill>
              </a:rPr>
              <a:t> 16:7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71800" y="457200"/>
            <a:ext cx="3597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 descr="World-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447800"/>
            <a:ext cx="4047529" cy="389141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685800" y="3200400"/>
            <a:ext cx="2710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วิญญาณมนุษย์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257800" y="5486400"/>
            <a:ext cx="18998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วิญญาณผี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594360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John 14</a:t>
            </a:r>
          </a:p>
          <a:p>
            <a:r>
              <a:rPr lang="th-TH" b="1" baseline="30000" dirty="0" smtClean="0"/>
              <a:t>26 </a:t>
            </a:r>
            <a:r>
              <a:rPr lang="th-TH" b="1" dirty="0" smtClean="0"/>
              <a:t>แต่​องค์​ผู้ช่วย​คือ​พระ​วิญญาณ​บริสุทธิ์​ซึ่ง​พระ​บิดา​จะ​ทรง​ใช้​มา​ใน​นาม​ของ​เรา​นั้น จะ​ทรง​สอน​ท่าน​ทั้ง​หลาย​ทุก​สิ่ง และ​จะ​ให้​ท่าน​ระลึก​ถึง​ทุก​สิ่ง​ที่​เรา​ได้​กล่าว​ไว้​แก่​ท่าน​แล้ว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af5b20f7-df19-4cde-a4ad-523ffeaa85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99048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209800" y="61354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​พระ​บิดา​ของ​เรา​ทรง​ได้รับ​เกียรติ​เพราะ​เหตุ​นี้​คือ​เมื่อ​ท่าน​ทั้ง​หลาย​เกิดผล​มาก ท่าน​ก็​เป็น​สาวก​ของ​เรา​</a:t>
            </a:r>
            <a:r>
              <a:rPr lang="th-TH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48200" y="457200"/>
            <a:ext cx="329930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ทรง​ลิด​เพื่อให้​ออก​ผล​มาก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48200" y="1447800"/>
            <a:ext cx="257955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จง​เข้า​สนิท​อยู่​ใน​เรา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48200" y="2667000"/>
            <a:ext cx="349326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ถ้อยคำ​ของ​เรา​ฝัง​อยู่​ใน​ท่าน​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48200" y="3733800"/>
            <a:ext cx="3530134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ยึด​มั่น​อยู่​ใน​ความ​รัก​ของ​เรา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Romans 8</a:t>
            </a:r>
          </a:p>
          <a:p>
            <a:r>
              <a:rPr lang="th-TH" b="1" baseline="30000" dirty="0" smtClean="0"/>
              <a:t>11 </a:t>
            </a:r>
            <a:r>
              <a:rPr lang="th-TH" b="1" dirty="0" smtClean="0"/>
              <a:t>ถ้า​</a:t>
            </a:r>
            <a:r>
              <a:rPr lang="th-TH" b="1" u="sng" dirty="0" smtClean="0"/>
              <a:t>พระ​วิญญาณ​ของ​พระ​องค์ ผู้​ทรง​ชุบ​ให้​พระ​เยซู​เป็น​ขึ้น​มา​จาก​ความ​ตาย </a:t>
            </a:r>
            <a:r>
              <a:rPr lang="th-TH" b="1" dirty="0" smtClean="0"/>
              <a:t>ทรง​สถิต​อยู่​ใน​ท่าน​ทั้ง​หลาย ​พระ​องค์​ผู้​ทรง​ชุบ​ให้​พระ​เยซู​คริสต์​เป็น​ขึ้น​มา​จาก​ความ​ตาย​แล้ว​นั้น จะ​ทรง​กระทำ​ให้​กาย​ซึ่ง​ต้อง​ตาย​ของ​ท่าน เป็น​ขึ้น​มา​ใหม่ โดย​เดช​แห่ง​พระ​วิญญาณ​ของ​พระ​องค์​ซึ่ง​ทรง​สถิต​อยู่​ใน​ท่าน​ทั้ง​หลาย </a:t>
            </a:r>
          </a:p>
        </p:txBody>
      </p:sp>
      <p:pic>
        <p:nvPicPr>
          <p:cNvPr id="3" name="รูปภาพ 2" descr="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1176376"/>
            <a:ext cx="2971800" cy="2228850"/>
          </a:xfrm>
          <a:prstGeom prst="rect">
            <a:avLst/>
          </a:prstGeom>
        </p:spPr>
      </p:pic>
      <p:pic>
        <p:nvPicPr>
          <p:cNvPr id="4" name="รูปภาพ 3" descr="images (1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176376"/>
            <a:ext cx="2143125" cy="2133600"/>
          </a:xfrm>
          <a:prstGeom prst="rect">
            <a:avLst/>
          </a:prstGeom>
        </p:spPr>
      </p:pic>
      <p:pic>
        <p:nvPicPr>
          <p:cNvPr id="6" name="รูปภาพ 5" descr="images (1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3767176"/>
            <a:ext cx="2619375" cy="1743075"/>
          </a:xfrm>
          <a:prstGeom prst="rect">
            <a:avLst/>
          </a:prstGeom>
        </p:spPr>
      </p:pic>
      <p:pic>
        <p:nvPicPr>
          <p:cNvPr id="7" name="รูปภาพ 6" descr="download (1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1481176"/>
            <a:ext cx="2619375" cy="1743075"/>
          </a:xfrm>
          <a:prstGeom prst="rect">
            <a:avLst/>
          </a:prstGeom>
        </p:spPr>
      </p:pic>
      <p:pic>
        <p:nvPicPr>
          <p:cNvPr id="8" name="รูปภาพ 7" descr="download (1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3919576"/>
            <a:ext cx="2619375" cy="1743075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304800" y="152400"/>
            <a:ext cx="32447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งานของวิญญาณผี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รูปภาพ 9" descr="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3505200"/>
            <a:ext cx="2302933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1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4772025" cy="2933700"/>
          </a:xfrm>
          <a:prstGeom prst="rect">
            <a:avLst/>
          </a:prstGeom>
        </p:spPr>
      </p:pic>
      <p:pic>
        <p:nvPicPr>
          <p:cNvPr id="3" name="รูปภาพ 2" descr="sad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276600"/>
            <a:ext cx="3581400" cy="3066574"/>
          </a:xfrm>
          <a:prstGeom prst="rect">
            <a:avLst/>
          </a:prstGeom>
        </p:spPr>
      </p:pic>
      <p:pic>
        <p:nvPicPr>
          <p:cNvPr id="4" name="รูปภาพ 3" descr="1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8600"/>
            <a:ext cx="3819525" cy="300037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3657600"/>
            <a:ext cx="304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ครอบครัวไทยเกิดปัญหาการแตกแยกจำนวนมาก ต้องอย่าร้างถึงร้อยละ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ประมาณ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2000" dirty="0" smtClean="0"/>
              <a:t>กระทรวงสาธารณสุข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2557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477000" y="3570744"/>
            <a:ext cx="274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หน่วยที่เล็กที่สุดในสังคมคือครอบครัว ครอบครัวเข้มแข็ง สังคมเข้มแข็ง </a:t>
            </a:r>
          </a:p>
          <a:p>
            <a:r>
              <a:rPr lang="th-TH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th-TH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อ.นพ.วรุณ </a:t>
            </a:r>
            <a:r>
              <a:rPr lang="th-TH" sz="2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เลาห</a:t>
            </a:r>
            <a:r>
              <a:rPr lang="th-TH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ประสิทธิ์, 255</a:t>
            </a: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th-TH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7745_gam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114800" cy="303592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133600" y="329625"/>
            <a:ext cx="1258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สมาธิสั้น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86000" y="685800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ไม่ชอบอ่านหนังสือ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รูปภาพ 7" descr="ดาวน์โหลด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"/>
            <a:ext cx="4069237" cy="3048000"/>
          </a:xfrm>
          <a:prstGeom prst="rect">
            <a:avLst/>
          </a:prstGeom>
        </p:spPr>
      </p:pic>
      <p:pic>
        <p:nvPicPr>
          <p:cNvPr id="9" name="รูปภาพ 8" descr="ดาวน์โหลด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05200"/>
            <a:ext cx="4114800" cy="3295119"/>
          </a:xfrm>
          <a:prstGeom prst="rect">
            <a:avLst/>
          </a:prstGeom>
        </p:spPr>
      </p:pic>
      <p:pic>
        <p:nvPicPr>
          <p:cNvPr id="10" name="รูปภาพ 9" descr="images (1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5200"/>
            <a:ext cx="446582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04800" y="533400"/>
            <a:ext cx="85344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5400" b="1" dirty="0" smtClean="0"/>
              <a:t>รวย ชื่อเสียง อำนาจ ทุกอย่างพร้อม ไม่เห็นต้องการ </a:t>
            </a:r>
            <a:r>
              <a:rPr lang="en-US" sz="5400" b="1" dirty="0" smtClean="0"/>
              <a:t>HS</a:t>
            </a:r>
            <a:endParaRPr lang="en-US" sz="5400" dirty="0"/>
          </a:p>
        </p:txBody>
      </p:sp>
      <p:pic>
        <p:nvPicPr>
          <p:cNvPr id="4" name="รูปภาพ 3" descr="ดาวน์โหลด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2590800"/>
            <a:ext cx="4081953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1219200"/>
            <a:ext cx="10668000" cy="875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ตัวเชื่อมต่อตรง 3"/>
          <p:cNvCxnSpPr/>
          <p:nvPr/>
        </p:nvCxnSpPr>
        <p:spPr>
          <a:xfrm>
            <a:off x="3200400" y="5181600"/>
            <a:ext cx="5410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/>
          <p:cNvSpPr/>
          <p:nvPr/>
        </p:nvSpPr>
        <p:spPr>
          <a:xfrm>
            <a:off x="5486400" y="1371600"/>
            <a:ext cx="3276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ระจาย 1 1"/>
          <p:cNvSpPr/>
          <p:nvPr/>
        </p:nvSpPr>
        <p:spPr>
          <a:xfrm>
            <a:off x="228600" y="304800"/>
            <a:ext cx="5181600" cy="4495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324600" y="2057400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พอแล้ว</a:t>
            </a:r>
            <a:endParaRPr lang="th-TH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38200" y="1676400"/>
            <a:ext cx="381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ขอพระวิญญาณบริสุทธิ์เพิ่มให้เต็มล้น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400" y="4734342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ใคร​มี​หู​ก็​ให้​ฟัง​ข้อความ​ซึ่ง​พระ​วิญญาณ​ได้​ตรัส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………………….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457200"/>
            <a:ext cx="8534400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8000" b="1" dirty="0" smtClean="0"/>
              <a:t>เปรียบเทียบภาพชาวอิสราเอล</a:t>
            </a:r>
            <a:r>
              <a:rPr lang="th-TH" sz="8000" b="1" dirty="0" smtClean="0">
                <a:solidFill>
                  <a:srgbClr val="FF0000"/>
                </a:solidFill>
              </a:rPr>
              <a:t>ที่ได้ออก</a:t>
            </a:r>
            <a:r>
              <a:rPr lang="th-TH" sz="8000" b="1" dirty="0" err="1" smtClean="0">
                <a:solidFill>
                  <a:srgbClr val="FF0000"/>
                </a:solidFill>
              </a:rPr>
              <a:t>จากอิยิปส์</a:t>
            </a:r>
            <a:r>
              <a:rPr lang="th-TH" sz="8000" b="1" dirty="0" smtClean="0"/>
              <a:t>แต่ไม่ได้เข้าแผ่นดินคานาอัน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oses-parting-red-se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3582954" cy="1463040"/>
          </a:xfrm>
          <a:prstGeom prst="rect">
            <a:avLst/>
          </a:prstGeom>
        </p:spPr>
      </p:pic>
      <p:pic>
        <p:nvPicPr>
          <p:cNvPr id="3" name="รูปภาพ 2" descr="7016sggf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53183" cy="1371600"/>
          </a:xfrm>
          <a:prstGeom prst="rect">
            <a:avLst/>
          </a:prstGeom>
        </p:spPr>
      </p:pic>
      <p:pic>
        <p:nvPicPr>
          <p:cNvPr id="4" name="รูปภาพ 3" descr="ดาวน์โหลด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100" y="5124450"/>
            <a:ext cx="2628900" cy="1733550"/>
          </a:xfrm>
          <a:prstGeom prst="rect">
            <a:avLst/>
          </a:prstGeom>
        </p:spPr>
      </p:pic>
      <p:pic>
        <p:nvPicPr>
          <p:cNvPr id="5" name="รูปภาพ 4" descr="ดาวน์โหลด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352800"/>
            <a:ext cx="2619375" cy="1743075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819400" y="4038600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เสาเมฆเสาเพลิง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47800" y="6167735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ดินแดนคานาอัน อันเป็นดินแดนที่พระเจ้าทรงสัญญา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ลูกศรลง 7"/>
          <p:cNvSpPr/>
          <p:nvPr/>
        </p:nvSpPr>
        <p:spPr>
          <a:xfrm rot="19069759">
            <a:off x="2557101" y="730249"/>
            <a:ext cx="151866" cy="6391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ลง 8"/>
          <p:cNvSpPr/>
          <p:nvPr/>
        </p:nvSpPr>
        <p:spPr>
          <a:xfrm rot="19069759">
            <a:off x="5224101" y="2711450"/>
            <a:ext cx="151866" cy="6391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ลูกศรลง 10"/>
          <p:cNvSpPr/>
          <p:nvPr/>
        </p:nvSpPr>
        <p:spPr>
          <a:xfrm rot="19069759">
            <a:off x="7578033" y="4650363"/>
            <a:ext cx="151866" cy="6391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124200" y="5334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พระเจ้าใช้ภัยพิบัติแห่งอียิปต์ 10 ประการ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124200" y="76200"/>
            <a:ext cx="4830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โมเสสมีอายุ 80 ปีจึงไปนำชนอิสราเอลออกจากการเป็นทาส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ในอิยิปส์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124200" y="953869"/>
            <a:ext cx="2951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จนต้องฆ่าบุตรหัวปี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ชาวอิยิปส์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จึงจะปล่อย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7620000" y="3288268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เป็นเวลา 40 ปี 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743200" y="5257800"/>
            <a:ext cx="3629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มีอายุเกิน 20 ปีในวันนั้น ยกเว้นโยชูวา และ คาเล็บ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7696200" y="3745468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กันดารน้ำ  งู 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810000" y="5638800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โมเสสแค่เห็นแผ่นดินคานาอันเท่านั้น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029200" y="1981200"/>
            <a:ext cx="3720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รถรบอย่างดี 600 คัน ตามล่า แต่พระเจ้าก็ช่วยมาได้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7772400" y="412646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มานา กินเนื้อ 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7696200" y="4583668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วัวทองคำ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7391400" y="4964668"/>
            <a:ext cx="1435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การสร้าง</a:t>
            </a:r>
            <a:r>
              <a:rPr lang="th-TH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พลับพลา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1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moses-parting-red-sea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600200"/>
            <a:ext cx="3582954" cy="1463040"/>
          </a:xfrm>
          <a:prstGeom prst="rect">
            <a:avLst/>
          </a:prstGeom>
        </p:spPr>
      </p:pic>
      <p:pic>
        <p:nvPicPr>
          <p:cNvPr id="3" name="รูปภาพ 2" descr="7016sggf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2153183" cy="1371600"/>
          </a:xfrm>
          <a:prstGeom prst="rect">
            <a:avLst/>
          </a:prstGeom>
        </p:spPr>
      </p:pic>
      <p:pic>
        <p:nvPicPr>
          <p:cNvPr id="4" name="รูปภาพ 3" descr="ดาวน์โหลด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5100" y="5124450"/>
            <a:ext cx="2628900" cy="1733550"/>
          </a:xfrm>
          <a:prstGeom prst="rect">
            <a:avLst/>
          </a:prstGeom>
        </p:spPr>
      </p:pic>
      <p:pic>
        <p:nvPicPr>
          <p:cNvPr id="5" name="รูปภาพ 4" descr="ดาวน์โหลด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5825" y="3352800"/>
            <a:ext cx="2619375" cy="1743075"/>
          </a:xfrm>
          <a:prstGeom prst="rect">
            <a:avLst/>
          </a:prstGeom>
        </p:spPr>
      </p:pic>
      <p:sp>
        <p:nvSpPr>
          <p:cNvPr id="8" name="ลูกศรลง 7"/>
          <p:cNvSpPr/>
          <p:nvPr/>
        </p:nvSpPr>
        <p:spPr>
          <a:xfrm rot="19069759">
            <a:off x="2176101" y="1187449"/>
            <a:ext cx="151866" cy="6391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ลง 8"/>
          <p:cNvSpPr/>
          <p:nvPr/>
        </p:nvSpPr>
        <p:spPr>
          <a:xfrm rot="19069759">
            <a:off x="4538301" y="2940050"/>
            <a:ext cx="151866" cy="6391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ลูกศรลง 10"/>
          <p:cNvSpPr/>
          <p:nvPr/>
        </p:nvSpPr>
        <p:spPr>
          <a:xfrm rot="19069759">
            <a:off x="6519501" y="4921250"/>
            <a:ext cx="151866" cy="6391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304800" y="5410200"/>
            <a:ext cx="6195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มีอายุเกิน 20 ปีในวันนั้น เข้าได้ ยกเว้นโยชูวา และ คาเล็บ โมเสสแค่เห็นแผ่นดินคานาอัน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0" y="5334000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4876800" y="197227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เชื่อพระเยซู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2209800" y="228600"/>
            <a:ext cx="2587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จากคนบาป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สี่เหลี่ยมผืนผ้า 24"/>
          <p:cNvSpPr/>
          <p:nvPr/>
        </p:nvSpPr>
        <p:spPr>
          <a:xfrm>
            <a:off x="1219200" y="3352800"/>
            <a:ext cx="35974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ได้ความรอดไปสวรรค์</a:t>
            </a:r>
            <a:endParaRPr lang="th-TH" sz="40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28600" y="3962400"/>
            <a:ext cx="45704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ได้รับการ</a:t>
            </a:r>
            <a:r>
              <a:rPr lang="th-TH" sz="40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อภัยจากความบาป</a:t>
            </a:r>
            <a:endParaRPr lang="th-TH" sz="40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1650142" y="5769114"/>
            <a:ext cx="50145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เต็มล้นด้วยพระวิญญาณบริสุทธิ์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7467601" y="3505200"/>
            <a:ext cx="144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มีเสาเมฆเสาเพลิงช่วยเหลือพอแล้ว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สี่เหลี่ยมผืนผ้า 34"/>
          <p:cNvSpPr/>
          <p:nvPr/>
        </p:nvSpPr>
        <p:spPr>
          <a:xfrm>
            <a:off x="4876800" y="1581090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พระวิญญาณบริสุทธิ์ทรงนำ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วงรี 35"/>
          <p:cNvSpPr/>
          <p:nvPr/>
        </p:nvSpPr>
        <p:spPr>
          <a:xfrm>
            <a:off x="2971800" y="2936544"/>
            <a:ext cx="61722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7955854" y="6334780"/>
            <a:ext cx="1188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คานาอัน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9" name="ตัวเชื่อมต่อตรง 38"/>
          <p:cNvCxnSpPr/>
          <p:nvPr/>
        </p:nvCxnSpPr>
        <p:spPr>
          <a:xfrm>
            <a:off x="-228600" y="5211168"/>
            <a:ext cx="9753600" cy="76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สี่เหลี่ยมผืนผ้า 39"/>
          <p:cNvSpPr/>
          <p:nvPr/>
        </p:nvSpPr>
        <p:spPr>
          <a:xfrm>
            <a:off x="-54532" y="4724400"/>
            <a:ext cx="3635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คริส</a:t>
            </a:r>
            <a:r>
              <a:rPr lang="th-T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เตียนส่วนใหญ่พอแค่ระดับนี้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 rot="19758072">
            <a:off x="6297" y="2316044"/>
            <a:ext cx="9187263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ดินแดนคานาอัน เป็นดินแดนที่พระเจ้าทรงสัญญาให้สำเร็จในโลกนี้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6" grpId="0"/>
      <p:bldP spid="23" grpId="0"/>
      <p:bldP spid="25" grpId="0"/>
      <p:bldP spid="26" grpId="0"/>
      <p:bldP spid="27" grpId="0"/>
      <p:bldP spid="28" grpId="0"/>
      <p:bldP spid="35" grpId="0"/>
      <p:bldP spid="36" grpId="0" animBg="1"/>
      <p:bldP spid="37" grpId="0"/>
      <p:bldP spid="40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คำบรรยายภาพแบบเมฆ 1"/>
          <p:cNvSpPr/>
          <p:nvPr/>
        </p:nvSpPr>
        <p:spPr>
          <a:xfrm>
            <a:off x="0" y="0"/>
            <a:ext cx="9144000" cy="480060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90600" y="1143000"/>
            <a:ext cx="1620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การรักษา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0" y="2133600"/>
            <a:ext cx="20938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การเงิน มั่งมี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75525" y="3581400"/>
            <a:ext cx="2858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การบัพติสมา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52800" y="609600"/>
            <a:ext cx="13756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การงาน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486400" y="3200400"/>
            <a:ext cx="23855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พ้นคำสาปแช่ง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38400" y="1752600"/>
            <a:ext cx="3090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ชีวิตครอบครัวที่สมบูรณ์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324600" y="1752600"/>
            <a:ext cx="25555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ความสามารถพิเศษ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276600" y="2590800"/>
            <a:ext cx="2057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ความรอด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248400" y="1066800"/>
            <a:ext cx="1558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การเรียน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257800" y="2362200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ชนะบาป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4495800" y="1143000"/>
            <a:ext cx="141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สติปัญญา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4191000" y="4114800"/>
            <a:ext cx="10663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ฯลฯ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914400" y="5638800"/>
            <a:ext cx="226696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5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ความเชื่อ </a:t>
            </a:r>
            <a:endParaRPr lang="en-US" sz="5400" dirty="0">
              <a:solidFill>
                <a:srgbClr val="FF9900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5486400" y="304800"/>
            <a:ext cx="1298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ผู้รับพร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304800" y="3048000"/>
            <a:ext cx="2863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ลูกหลานมีพรมากมาย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7086600" y="228600"/>
            <a:ext cx="1067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ชัยชนะ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รูปภาพ 19" descr="Untirtj4je35tle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733800"/>
            <a:ext cx="3505200" cy="3133624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7086600" y="2362200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คู่ครองที่ดี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676400" y="457200"/>
            <a:ext cx="1309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อนาคต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657600" y="4953000"/>
            <a:ext cx="297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Galatians 3</a:t>
            </a:r>
          </a:p>
          <a:p>
            <a:r>
              <a:rPr lang="th-TH" b="1" baseline="30000" dirty="0" smtClean="0"/>
              <a:t>9 </a:t>
            </a:r>
            <a:r>
              <a:rPr lang="th-TH" b="1" dirty="0" smtClean="0"/>
              <a:t>เหตุ​ฉะนั้น​คน​ที่​เชื่อ​จึง​ได้รับ​พระ​พร​ร่วมกับ​อับรา</a:t>
            </a:r>
            <a:r>
              <a:rPr lang="th-TH" b="1" dirty="0" err="1" smtClean="0"/>
              <a:t>ฮัม</a:t>
            </a:r>
            <a:r>
              <a:rPr lang="th-TH" b="1" dirty="0" smtClean="0"/>
              <a:t>​ผู้​ซึ่ง​เชื่อ</a:t>
            </a:r>
            <a:endParaRPr lang="en-US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3810000" y="5943600"/>
            <a:ext cx="3352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“</a:t>
            </a:r>
            <a:r>
              <a:rPr lang="th-TH" sz="2000" b="1" dirty="0" smtClean="0"/>
              <a:t>เรา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ได้มา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เพื่อ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เขา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ทั้ง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หลาย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จะ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ได้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ชีวิตและ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จะ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ได้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อย่าง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ครบ</a:t>
            </a:r>
            <a:r>
              <a:rPr lang="en-US" sz="2000" b="1" dirty="0" smtClean="0"/>
              <a:t>​</a:t>
            </a:r>
            <a:r>
              <a:rPr lang="th-TH" sz="2000" b="1" dirty="0" smtClean="0"/>
              <a:t>บริบูรณ์</a:t>
            </a:r>
            <a:r>
              <a:rPr lang="en-US" sz="2000" b="1" dirty="0" smtClean="0"/>
              <a:t>”​</a:t>
            </a:r>
            <a:r>
              <a:rPr lang="th-TH" sz="2000" b="1" dirty="0" smtClean="0"/>
              <a:t>  ย </a:t>
            </a:r>
            <a:r>
              <a:rPr lang="en-US" sz="2000" b="1" dirty="0" smtClean="0"/>
              <a:t>10:10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1524000"/>
            <a:ext cx="81534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Isaiah 44</a:t>
            </a:r>
          </a:p>
          <a:p>
            <a:r>
              <a:rPr lang="th-TH" sz="4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เพราะ​เรา​จะ​เท​น้ำ​ลง​บน​แผ่นดิน​ที่​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กระหายและ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​ลำ​ธาร​ลง​บน​ดิน​แห้ง</a:t>
            </a:r>
          </a:p>
          <a:p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เรา​จะ​</a:t>
            </a:r>
            <a:r>
              <a:rPr lang="th-TH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เท​วิญญาณ​ของ​เรา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​เหนือ​เชื้อ​สาย​ของ​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เจ้าและ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​พร​ของ​เรา​เหนือ​ลูกหลาน​ของ​เจ้า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วงรี 8"/>
          <p:cNvSpPr/>
          <p:nvPr/>
        </p:nvSpPr>
        <p:spPr>
          <a:xfrm>
            <a:off x="3581400" y="3276600"/>
            <a:ext cx="5257800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3657600" y="1219200"/>
            <a:ext cx="5257800" cy="1828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52400" y="2590800"/>
            <a:ext cx="2610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เชื่อพระเยซู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181600" y="1828800"/>
            <a:ext cx="23262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รอดไปสวรรค์</a:t>
            </a:r>
            <a:endParaRPr lang="th-TH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91000" y="3886200"/>
            <a:ext cx="39308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ความบาปได้รับการอภัย</a:t>
            </a:r>
            <a:endParaRPr lang="th-TH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2895600" y="2819400"/>
            <a:ext cx="8382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287263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/>
              <a:t>พระคุณ</a:t>
            </a:r>
            <a:endParaRPr lang="en-US" b="1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304800"/>
            <a:ext cx="65726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ภาพของคริสตจักรส่วนใหญ่ในปัจจุบัน</a:t>
            </a:r>
            <a:endParaRPr lang="th-TH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ระจาย 1 3"/>
          <p:cNvSpPr/>
          <p:nvPr/>
        </p:nvSpPr>
        <p:spPr>
          <a:xfrm>
            <a:off x="609600" y="1371600"/>
            <a:ext cx="3352800" cy="3124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43354" y="2362200"/>
            <a:ext cx="28456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คจ.</a:t>
            </a:r>
            <a:r>
              <a:rPr lang="th-TH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เอาฤทธิ์เดช</a:t>
            </a:r>
            <a:endParaRPr lang="th-TH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1000" y="457200"/>
            <a:ext cx="20794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หมายสำคัญ</a:t>
            </a:r>
            <a:endParaRPr lang="th-TH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743200" y="1120914"/>
            <a:ext cx="22990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ภาษาแปลกๆ</a:t>
            </a:r>
            <a:endParaRPr lang="th-TH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4724400"/>
            <a:ext cx="2101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การอัศจรรย์</a:t>
            </a:r>
            <a:endParaRPr lang="th-TH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362200" y="3787914"/>
            <a:ext cx="33538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การนมัสการ</a:t>
            </a:r>
            <a:r>
              <a:rPr lang="th-TH" sz="40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โรด</a:t>
            </a:r>
            <a:r>
              <a:rPr lang="th-TH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เต้น</a:t>
            </a:r>
            <a:endParaRPr lang="th-TH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22871" y="0"/>
            <a:ext cx="3421129" cy="6863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คจ.</a:t>
            </a:r>
            <a:r>
              <a:rPr lang="th-TH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แห้งๆๆๆ</a:t>
            </a:r>
          </a:p>
          <a:p>
            <a:pPr algn="ctr"/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เอาแต่วัตถุ</a:t>
            </a:r>
          </a:p>
          <a:p>
            <a:pPr algn="ctr"/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ความรักเยือกเย็น</a:t>
            </a:r>
            <a:endParaRPr lang="th-TH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ทะเลาะกันใน </a:t>
            </a:r>
            <a:r>
              <a:rPr lang="th-TH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คจ.</a:t>
            </a:r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ครอบครัวแตกแยก</a:t>
            </a:r>
          </a:p>
          <a:p>
            <a:pPr algn="ctr"/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เจ็บป่วยมากขึ้น</a:t>
            </a:r>
          </a:p>
          <a:p>
            <a:pPr algn="ctr"/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การเงินขัดสน</a:t>
            </a:r>
          </a:p>
          <a:p>
            <a:pPr algn="ctr"/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ล้มเหลว ขาดทุน</a:t>
            </a:r>
          </a:p>
          <a:p>
            <a:pPr algn="ctr"/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ลูกหลานวุ่นวาย</a:t>
            </a:r>
          </a:p>
          <a:p>
            <a:pPr algn="ctr"/>
            <a:r>
              <a:rPr lang="th-TH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ฯลฯ</a:t>
            </a:r>
            <a:endParaRPr lang="th-TH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ลูกศรขวา 8"/>
          <p:cNvSpPr/>
          <p:nvPr/>
        </p:nvSpPr>
        <p:spPr>
          <a:xfrm>
            <a:off x="4419600" y="2667000"/>
            <a:ext cx="8382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918169" y="5486400"/>
            <a:ext cx="2648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พอ</a:t>
            </a:r>
            <a:r>
              <a:rPr lang="th-TH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แล้วไหม</a:t>
            </a:r>
            <a:endParaRPr lang="th-TH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ระจาย 1 4"/>
          <p:cNvSpPr/>
          <p:nvPr/>
        </p:nvSpPr>
        <p:spPr>
          <a:xfrm>
            <a:off x="-533400" y="1371600"/>
            <a:ext cx="3352800" cy="31242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90800" y="1261170"/>
            <a:ext cx="3408304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มาเพื่อเผาแกลบ</a:t>
            </a:r>
            <a:endParaRPr lang="th-TH" sz="3200" b="1" dirty="0" smtClean="0"/>
          </a:p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จัดการทุกเรื่อง</a:t>
            </a:r>
          </a:p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ทำให้ </a:t>
            </a:r>
            <a:r>
              <a:rPr lang="th-TH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คจ.</a:t>
            </a:r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บริสุทธิ์ </a:t>
            </a:r>
          </a:p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เรา</a:t>
            </a:r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บริสุทธิ์</a:t>
            </a:r>
            <a:endParaRPr lang="th-TH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เหมือนพระคริสต์มากขึ้น</a:t>
            </a:r>
            <a:endParaRPr lang="th-TH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th-TH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มีการทรงสถิตมากขึ้น</a:t>
            </a:r>
          </a:p>
          <a:p>
            <a:pPr algn="ctr"/>
            <a:r>
              <a:rPr lang="th-TH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มีความโปรดปรานมากขึ้น</a:t>
            </a:r>
            <a:endParaRPr lang="th-TH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-45626" y="2438400"/>
            <a:ext cx="248402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2800" b="1" cap="none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คจ.</a:t>
            </a:r>
            <a:r>
              <a:rPr lang="th-TH" sz="2800" b="1" cap="none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ที่มีไฟ</a:t>
            </a:r>
            <a:r>
              <a:rPr lang="th-TH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</a:t>
            </a:r>
            <a:endParaRPr lang="th-TH" sz="2800" b="1" cap="none" spc="50" dirty="0">
              <a:ln w="11430"/>
              <a:solidFill>
                <a:srgbClr val="00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ลูกศรขวา 5"/>
          <p:cNvSpPr/>
          <p:nvPr/>
        </p:nvSpPr>
        <p:spPr>
          <a:xfrm>
            <a:off x="2667000" y="2590800"/>
            <a:ext cx="5334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2209800" y="152400"/>
            <a:ext cx="2054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Matthew 3</a:t>
            </a:r>
            <a:endParaRPr lang="en-US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791200" y="0"/>
            <a:ext cx="3352800" cy="6986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2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คจ.</a:t>
            </a:r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เต็มด้วยการทรงสถิต</a:t>
            </a:r>
          </a:p>
          <a:p>
            <a:pPr algn="ctr"/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มุ่งฝ่ายวิญญาณ</a:t>
            </a:r>
          </a:p>
          <a:p>
            <a:pPr algn="ctr"/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ความรักเยือกเย็น</a:t>
            </a:r>
          </a:p>
          <a:p>
            <a:pPr algn="ctr"/>
            <a:r>
              <a:rPr lang="th-TH" sz="32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คจ.</a:t>
            </a:r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ไม่ทะเลากัน</a:t>
            </a:r>
            <a:b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ครอบครัวรักกันมาก</a:t>
            </a:r>
          </a:p>
          <a:p>
            <a:pPr algn="ctr"/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เจ็บป่วยไม่มี</a:t>
            </a:r>
          </a:p>
          <a:p>
            <a:pPr algn="ctr"/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การเงินไม่ขัดสน มั่งมี</a:t>
            </a:r>
          </a:p>
          <a:p>
            <a:pPr algn="ctr"/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งานดีขึ้น สำเร็จ</a:t>
            </a:r>
          </a:p>
          <a:p>
            <a:pPr algn="ctr"/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สติปัญญามากขึ้น</a:t>
            </a:r>
          </a:p>
          <a:p>
            <a:pPr algn="ctr"/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ลูกหลานรับพร</a:t>
            </a:r>
          </a:p>
          <a:p>
            <a:pPr algn="ctr"/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สูงขึ้นทางเดียว</a:t>
            </a:r>
          </a:p>
          <a:p>
            <a:pPr algn="ctr"/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เหมือนพระคริสต์มากขึ้น</a:t>
            </a:r>
          </a:p>
          <a:p>
            <a:pPr algn="ctr"/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รักพระคริสต์มากขึ้น</a:t>
            </a:r>
          </a:p>
          <a:p>
            <a:pPr algn="ctr"/>
            <a:r>
              <a:rPr lang="th-TH" sz="32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ฯลฯ</a:t>
            </a:r>
          </a:p>
        </p:txBody>
      </p:sp>
      <p:sp>
        <p:nvSpPr>
          <p:cNvPr id="9" name="ลูกศรขวา 8"/>
          <p:cNvSpPr/>
          <p:nvPr/>
        </p:nvSpPr>
        <p:spPr>
          <a:xfrm>
            <a:off x="5638800" y="2590800"/>
            <a:ext cx="5334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abstract-nature-fire-wallpaper-1600x900-533d59859bb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15874" y="4971871"/>
            <a:ext cx="76899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ไฟแห่งพระ</a:t>
            </a:r>
            <a:r>
              <a:rPr lang="th-TH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วิญญาณบริสุทธิ์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228600"/>
            <a:ext cx="8610600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เรา​ให้​เจ้า​ทั้ง​หลาย​รับ​บัพ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ติศ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มา​ด้วย​น้ำ แสดง​ว่า​กลับ​ใจ​ใหม่​ก็​จริง แต่​พระ​องค์​ผู้​จะ​มา​ภายหลัง​เรา ทรง​มี​อิทธิฤทธิ์​ยิ่ง​กว่า​เรา​อีก ซึ่ง​เรา​ไม่​คู่ควร​แม้​จะ​ถอด​ฉลอง​พระ​บาท​ของ​พระ​องค์ ​พระ​องค์​จะ​ทรง​ให้​เจ้า​ทั้ง​หลาย รับ​บัพ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ติศ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มา​ด้วย​พระ​วิญญาณ​บริสุทธิ์​และ​ด้วย​ไฟ​</a:t>
            </a:r>
            <a:r>
              <a:rPr lang="th-TH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th-TH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​พระ​หัตถ์​ของ​พระ​องค์​ถือ​พลั่ว​พร้อม​แล้ว และ​จะ​ทรง​ชำระ​ลาน​ข้าว​ของ​พระ​องค์​ให้​ทั่ว ​พระ​องค์​จะ​ทรง​เ​ก็​บ​ข้าว​ของ​พระ​องค์​ไว้​ใน​ยุ้ง​ฉาง แต่​พระ​องค์​จะ​ทรง​เผา​แกลบ​ด้วย​ไฟ​ที่​ไม่​รู้​ดับ”</a:t>
            </a:r>
            <a:r>
              <a:rPr lang="en-US" sz="4000" b="1" dirty="0" smtClean="0"/>
              <a:t> Matthew 3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7200" y="685800"/>
            <a:ext cx="8077200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</a:rPr>
              <a:t>John 10</a:t>
            </a:r>
          </a:p>
          <a:p>
            <a:r>
              <a:rPr lang="th-TH" sz="4000" b="1" baseline="30000" dirty="0" smtClean="0">
                <a:solidFill>
                  <a:srgbClr val="0000CC"/>
                </a:solidFill>
              </a:rPr>
              <a:t>10 </a:t>
            </a:r>
            <a:r>
              <a:rPr lang="th-TH" sz="4000" b="1" dirty="0" smtClean="0">
                <a:solidFill>
                  <a:srgbClr val="0000CC"/>
                </a:solidFill>
              </a:rPr>
              <a:t>ขโมย​นั้น​ย่อม​มา​เพื่อ​จะ​ลัก​และ​ฆ่า​และ​ทำลาย​เสีย เรา​ได้มา​เพื่อ​เขา​ทั้ง​หลาย​จะ​ได้​ชีวิต และ​จะ​ได้​อย่าง​ครบ​บริบูรณ์​</a:t>
            </a:r>
            <a:r>
              <a:rPr lang="th-TH" sz="4000" b="1" baseline="30000" dirty="0" smtClean="0">
                <a:solidFill>
                  <a:srgbClr val="0000CC"/>
                </a:solidFill>
              </a:rPr>
              <a:t> </a:t>
            </a:r>
            <a:endParaRPr lang="en-US" sz="4000" dirty="0">
              <a:solidFill>
                <a:srgbClr val="0000CC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" y="4495800"/>
            <a:ext cx="65129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Deuteronomy 28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พระ​พร​ของ​การ​เชื่อ​ฟัง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24200" y="2667000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เปลี่ยนทีละนิด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รูปภาพ 2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81000"/>
            <a:ext cx="1990725" cy="1990725"/>
          </a:xfrm>
          <a:prstGeom prst="rect">
            <a:avLst/>
          </a:prstGeom>
        </p:spPr>
      </p:pic>
      <p:pic>
        <p:nvPicPr>
          <p:cNvPr id="4" name="รูปภาพ 3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533400"/>
            <a:ext cx="1952625" cy="1641799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572000" y="4419600"/>
            <a:ext cx="1797287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พิธีการ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0" y="5638800"/>
            <a:ext cx="99671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สร้างเจ้าสาวที่บริสุทธิ์ </a:t>
            </a:r>
            <a:r>
              <a:rPr lang="en-US" sz="2000" dirty="0" smtClean="0"/>
              <a:t>Revelation 19</a:t>
            </a:r>
            <a:r>
              <a:rPr lang="th-TH" sz="2000" dirty="0" smtClean="0"/>
              <a:t> </a:t>
            </a:r>
            <a:r>
              <a:rPr lang="th-TH" sz="2000" baseline="30000" dirty="0" smtClean="0"/>
              <a:t>8 </a:t>
            </a:r>
            <a:r>
              <a:rPr lang="th-TH" sz="2000" dirty="0" smtClean="0"/>
              <a:t>และ​โปรด​ให้​เจ้า​สาว​สวม​ใส่</a:t>
            </a:r>
          </a:p>
          <a:p>
            <a:r>
              <a:rPr lang="th-TH" sz="2000" dirty="0" smtClean="0"/>
              <a:t>ผ้า​ป่าน​เนื้อ​ละเอียด มัน​ระยับ​และ​สะอาดเพราะ​ว่า​ผ้า​ป่าน​เนื้อ​ละเอียด​นั้น​คือ​การ​ประ​พฤติ​อัน​ชอบ​ธรรม​ของ​</a:t>
            </a:r>
            <a:r>
              <a:rPr lang="th-TH" sz="2000" dirty="0" err="1" smtClean="0"/>
              <a:t>ธรร</a:t>
            </a:r>
            <a:r>
              <a:rPr lang="th-TH" sz="2000" dirty="0" smtClean="0"/>
              <a:t>​</a:t>
            </a:r>
            <a:r>
              <a:rPr lang="th-TH" sz="2000" dirty="0" err="1" smtClean="0"/>
              <a:t>มิก</a:t>
            </a:r>
            <a:r>
              <a:rPr lang="th-TH" sz="2000" dirty="0" smtClean="0"/>
              <a:t>​ชน”</a:t>
            </a:r>
            <a:endParaRPr lang="en-US" sz="2000" dirty="0" smtClean="0"/>
          </a:p>
          <a:p>
            <a:pPr algn="ctr"/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รูปภาพ 6" descr="download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4218" y="4267200"/>
            <a:ext cx="1945731" cy="1266825"/>
          </a:xfrm>
          <a:prstGeom prst="rect">
            <a:avLst/>
          </a:prstGeom>
        </p:spPr>
      </p:pic>
      <p:pic>
        <p:nvPicPr>
          <p:cNvPr id="8" name="รูปภาพ 7" descr="download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2438400"/>
            <a:ext cx="1597756" cy="1619250"/>
          </a:xfrm>
          <a:prstGeom prst="rect">
            <a:avLst/>
          </a:prstGeom>
        </p:spPr>
      </p:pic>
      <p:pic>
        <p:nvPicPr>
          <p:cNvPr id="9" name="รูปภาพ 8" descr="download (5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2590800"/>
            <a:ext cx="1104900" cy="1966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5657671"/>
            <a:ext cx="19720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ความเชื่อ</a:t>
            </a:r>
          </a:p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(ทำการบ้าน)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00400" y="2743200"/>
            <a:ext cx="57740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ไฟ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5" name="ตัวเชื่อมต่อหักมุม 14"/>
          <p:cNvCxnSpPr>
            <a:stCxn id="2" idx="0"/>
          </p:cNvCxnSpPr>
          <p:nvPr/>
        </p:nvCxnSpPr>
        <p:spPr>
          <a:xfrm rot="5400000" flipH="1" flipV="1">
            <a:off x="1283669" y="3436140"/>
            <a:ext cx="2304871" cy="21381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ตัวเชื่อมต่อหักมุม 18"/>
          <p:cNvCxnSpPr/>
          <p:nvPr/>
        </p:nvCxnSpPr>
        <p:spPr>
          <a:xfrm rot="5400000" flipH="1" flipV="1">
            <a:off x="3421861" y="540540"/>
            <a:ext cx="2304871" cy="21381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5029200" y="0"/>
            <a:ext cx="40094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ความไพบูลย์ของพระคริสต์</a:t>
            </a:r>
            <a:endParaRPr lang="th-TH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865367" y="3718679"/>
            <a:ext cx="4278633" cy="313932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ผู้ที่จะรับไฟพระวิญญาณบริสุทธิ์ได้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abstract-nature-fire-wallpaper-1600x900-533d59859bb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534400" cy="480060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219200" y="3886200"/>
            <a:ext cx="70647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ไฟแห่งพระ</a:t>
            </a:r>
            <a:r>
              <a:rPr lang="th-TH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วิญญาณบริสุทธิ์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51066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คำพยาน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 to the Holy Spirit of God and walk with fire</a:t>
            </a: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ปี ตั้งแต่ปลายปี 56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38400" y="381000"/>
            <a:ext cx="17716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คำพยาน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thairat__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6145134" cy="4953000"/>
          </a:xfrm>
          <a:prstGeom prst="rect">
            <a:avLst/>
          </a:prstGeom>
        </p:spPr>
      </p:pic>
      <p:pic>
        <p:nvPicPr>
          <p:cNvPr id="12" name="รูปภาพ 11" descr="sort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1" y="0"/>
            <a:ext cx="2895600" cy="685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52400" y="0"/>
            <a:ext cx="586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31</a:t>
            </a:r>
          </a:p>
          <a:p>
            <a:r>
              <a:rPr lang="th-TH" b="1" baseline="30000" dirty="0" smtClean="0"/>
              <a:t> 1 </a:t>
            </a:r>
            <a:r>
              <a:rPr lang="th-TH" b="1" dirty="0" smtClean="0"/>
              <a:t>​พระ​เจ้า​ตรัส​กับ​โมเสส​ว่า​</a:t>
            </a:r>
            <a:r>
              <a:rPr lang="th-TH" b="1" baseline="30000" dirty="0" smtClean="0"/>
              <a:t> 2 </a:t>
            </a:r>
            <a:r>
              <a:rPr lang="th-TH" b="1" dirty="0" smtClean="0"/>
              <a:t>“ดู​ซี เรา​ได้​ออก​ชื่อ</a:t>
            </a:r>
            <a:r>
              <a:rPr lang="th-TH" b="1" dirty="0" err="1" smtClean="0"/>
              <a:t>เบ</a:t>
            </a:r>
            <a:r>
              <a:rPr lang="th-TH" b="1" dirty="0" smtClean="0"/>
              <a:t>​</a:t>
            </a:r>
            <a:r>
              <a:rPr lang="th-TH" b="1" dirty="0" err="1" smtClean="0"/>
              <a:t>ซาเลล</a:t>
            </a:r>
            <a:r>
              <a:rPr lang="th-TH" b="1" dirty="0" smtClean="0"/>
              <a:t> ผู้​เป็น​บุตร​อุ​รี ผู้​เป็น​บุตร​</a:t>
            </a:r>
            <a:r>
              <a:rPr lang="th-TH" b="1" dirty="0" err="1" smtClean="0"/>
              <a:t>เฮอร์</a:t>
            </a:r>
            <a:r>
              <a:rPr lang="th-TH" b="1" dirty="0" smtClean="0"/>
              <a:t>​แห่ง​เผ่า​ยู</a:t>
            </a:r>
            <a:r>
              <a:rPr lang="th-TH" b="1" dirty="0" err="1" smtClean="0"/>
              <a:t>ดาห์</a:t>
            </a:r>
            <a:r>
              <a:rPr lang="th-TH" b="1" dirty="0" smtClean="0"/>
              <a:t>​</a:t>
            </a:r>
            <a:r>
              <a:rPr lang="th-TH" b="1" baseline="30000" dirty="0" smtClean="0"/>
              <a:t> 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</a:t>
            </a:r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​ได้​ให้​เขา​ประกอบด้วย​พระ​วิญญาณ​ของ​พระ​เจ้า คือ​ให้​เขา​มี​สติปัญญา ความ​เข้าใจ​และ​ความ​รู้​ใน​วิชาการ​ทุก​อย่าง​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ลูกศรขึ้น 1"/>
          <p:cNvSpPr/>
          <p:nvPr/>
        </p:nvSpPr>
        <p:spPr>
          <a:xfrm>
            <a:off x="4267200" y="2438400"/>
            <a:ext cx="304800" cy="3429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98954" y="5943600"/>
            <a:ext cx="2416046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รู้จักมากขึ้น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66800" y="2971800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/>
              <a:t>กระหายหิวขึ้น</a:t>
            </a:r>
            <a:endParaRPr lang="en-US" sz="32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867400" y="4191000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/>
              <a:t>เปลี่ยนมากขึ้น</a:t>
            </a:r>
            <a:endParaRPr lang="en-US" sz="3200" b="1" dirty="0"/>
          </a:p>
        </p:txBody>
      </p:sp>
      <p:pic>
        <p:nvPicPr>
          <p:cNvPr id="6" name="รูปภาพ 5" descr="Clip_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0"/>
            <a:ext cx="3535227" cy="2377440"/>
          </a:xfrm>
          <a:prstGeom prst="rect">
            <a:avLst/>
          </a:prstGeom>
        </p:spPr>
      </p:pic>
      <p:pic>
        <p:nvPicPr>
          <p:cNvPr id="7" name="รูปภาพ 6" descr="trm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4080" y="0"/>
            <a:ext cx="3169920" cy="2377440"/>
          </a:xfrm>
          <a:prstGeom prst="rect">
            <a:avLst/>
          </a:prstGeom>
        </p:spPr>
      </p:pic>
      <p:pic>
        <p:nvPicPr>
          <p:cNvPr id="8" name="รูปภาพ 7" descr="Slide2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" y="0"/>
            <a:ext cx="3219450" cy="2377440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2133600" y="3733800"/>
            <a:ext cx="1324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/>
              <a:t>ความเชื่อ</a:t>
            </a:r>
            <a:endParaRPr lang="en-US" sz="3200" b="1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57200" y="4495800"/>
            <a:ext cx="11913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/>
              <a:t>ความรัก</a:t>
            </a:r>
            <a:endParaRPr lang="en-US" sz="3200" b="1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429000" y="2667000"/>
            <a:ext cx="2517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เกิดผลมาก</a:t>
            </a:r>
            <a:endParaRPr lang="th-TH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57400" y="4953000"/>
            <a:ext cx="1412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/>
              <a:t>สติปัญญา</a:t>
            </a:r>
            <a:endParaRPr lang="en-US" sz="3200" b="1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0" y="3657600"/>
            <a:ext cx="1043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/>
              <a:t>ถ่อมใจ</a:t>
            </a:r>
            <a:endParaRPr lang="en-US" sz="3200" b="1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5105400" y="3429000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/>
              <a:t>สามัคคีธรรมร่วมมือร่วมกัน</a:t>
            </a:r>
            <a:endParaRPr lang="en-US" sz="3200" b="1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6324600" y="5410200"/>
            <a:ext cx="1981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/>
              <a:t>น้ำหนึ่งใจเดียว</a:t>
            </a:r>
            <a:endParaRPr lang="en-US" sz="3200" b="1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914400" y="5486400"/>
            <a:ext cx="739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/>
              <a:t>ยอม</a:t>
            </a:r>
            <a:endParaRPr lang="en-US" sz="3200" b="1" dirty="0"/>
          </a:p>
        </p:txBody>
      </p:sp>
      <p:sp>
        <p:nvSpPr>
          <p:cNvPr id="18" name="ลูกศรขึ้น 17"/>
          <p:cNvSpPr/>
          <p:nvPr/>
        </p:nvSpPr>
        <p:spPr>
          <a:xfrm>
            <a:off x="4800600" y="4114800"/>
            <a:ext cx="228600" cy="17526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ลูกศรขึ้น 18"/>
          <p:cNvSpPr/>
          <p:nvPr/>
        </p:nvSpPr>
        <p:spPr>
          <a:xfrm>
            <a:off x="3733800" y="4724400"/>
            <a:ext cx="228600" cy="1143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ลูกศรขึ้น 19"/>
          <p:cNvSpPr/>
          <p:nvPr/>
        </p:nvSpPr>
        <p:spPr>
          <a:xfrm>
            <a:off x="3352800" y="4343400"/>
            <a:ext cx="228600" cy="15240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ลูกศรขึ้น 20"/>
          <p:cNvSpPr/>
          <p:nvPr/>
        </p:nvSpPr>
        <p:spPr>
          <a:xfrm>
            <a:off x="5257800" y="4648200"/>
            <a:ext cx="228600" cy="1219200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issuu25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752600"/>
            <a:ext cx="1625680" cy="2286000"/>
          </a:xfrm>
          <a:prstGeom prst="rect">
            <a:avLst/>
          </a:prstGeom>
        </p:spPr>
      </p:pic>
      <p:pic>
        <p:nvPicPr>
          <p:cNvPr id="3" name="รูปภาพ 2" descr="SIBR-RDINRRU-Hong-Ko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752600"/>
            <a:ext cx="1623701" cy="2286000"/>
          </a:xfrm>
          <a:prstGeom prst="rect">
            <a:avLst/>
          </a:prstGeom>
        </p:spPr>
      </p:pic>
      <p:pic>
        <p:nvPicPr>
          <p:cNvPr id="4" name="รูปภาพ 3" descr="อ.ธรรม์ณชาต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68685"/>
            <a:ext cx="2796119" cy="3989315"/>
          </a:xfrm>
          <a:prstGeom prst="rect">
            <a:avLst/>
          </a:prstGeom>
        </p:spPr>
      </p:pic>
      <p:pic>
        <p:nvPicPr>
          <p:cNvPr id="5" name="รูปภาพ 4" descr="Tan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62200" y="2743200"/>
            <a:ext cx="1834651" cy="2438400"/>
          </a:xfrm>
          <a:prstGeom prst="rect">
            <a:avLst/>
          </a:prstGeom>
        </p:spPr>
      </p:pic>
      <p:pic>
        <p:nvPicPr>
          <p:cNvPr id="6" name="รูปภาพ 5" descr="IMG_20141126_1630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00250" y="0"/>
            <a:ext cx="2057400" cy="2743200"/>
          </a:xfrm>
          <a:prstGeom prst="rect">
            <a:avLst/>
          </a:prstGeom>
        </p:spPr>
      </p:pic>
      <p:pic>
        <p:nvPicPr>
          <p:cNvPr id="9" name="รูปภาพ 8" descr="139227979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38600" y="0"/>
            <a:ext cx="2520696" cy="1679448"/>
          </a:xfrm>
          <a:prstGeom prst="rect">
            <a:avLst/>
          </a:prstGeom>
        </p:spPr>
      </p:pic>
      <p:pic>
        <p:nvPicPr>
          <p:cNvPr id="10" name="รูปภาพ 9" descr="139227967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3304" y="0"/>
            <a:ext cx="2520696" cy="1679448"/>
          </a:xfrm>
          <a:prstGeom prst="rect">
            <a:avLst/>
          </a:prstGeom>
        </p:spPr>
      </p:pic>
      <p:pic>
        <p:nvPicPr>
          <p:cNvPr id="11" name="รูปภาพ 10" descr="IMG_20140217_1128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2057400" cy="2743200"/>
          </a:xfrm>
          <a:prstGeom prst="rect">
            <a:avLst/>
          </a:prstGeom>
        </p:spPr>
      </p:pic>
      <p:pic>
        <p:nvPicPr>
          <p:cNvPr id="13" name="รูปภาพ 12" descr="download (19)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20000" y="1828799"/>
            <a:ext cx="1524000" cy="2158999"/>
          </a:xfrm>
          <a:prstGeom prst="rect">
            <a:avLst/>
          </a:prstGeom>
        </p:spPr>
      </p:pic>
      <p:pic>
        <p:nvPicPr>
          <p:cNvPr id="15" name="รูปภาพ 14" descr="138146776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362200" y="5029200"/>
            <a:ext cx="1828800" cy="1828800"/>
          </a:xfrm>
          <a:prstGeom prst="rect">
            <a:avLst/>
          </a:prstGeom>
        </p:spPr>
      </p:pic>
      <p:pic>
        <p:nvPicPr>
          <p:cNvPr id="12" name="รูปภาพ 11" descr="p128068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05600" y="3962400"/>
            <a:ext cx="2438400" cy="1828800"/>
          </a:xfrm>
          <a:prstGeom prst="rect">
            <a:avLst/>
          </a:prstGeom>
        </p:spPr>
      </p:pic>
      <p:pic>
        <p:nvPicPr>
          <p:cNvPr id="14" name="รูปภาพ 13" descr="S__992052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43400" y="3962400"/>
            <a:ext cx="243459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รี 6"/>
          <p:cNvSpPr/>
          <p:nvPr/>
        </p:nvSpPr>
        <p:spPr>
          <a:xfrm>
            <a:off x="5486400" y="1371600"/>
            <a:ext cx="32766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ระจาย 1 1"/>
          <p:cNvSpPr/>
          <p:nvPr/>
        </p:nvSpPr>
        <p:spPr>
          <a:xfrm>
            <a:off x="228600" y="304800"/>
            <a:ext cx="5181600" cy="44958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324600" y="2057400"/>
            <a:ext cx="1760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พอแล้ว</a:t>
            </a:r>
            <a:endParaRPr lang="th-TH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38200" y="1676400"/>
            <a:ext cx="3810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ขอพระวิญญาณบริสุทธิ์เพิ่มให้เต็มล้น</a:t>
            </a:r>
            <a:endParaRPr lang="en-US" sz="4400" dirty="0">
              <a:solidFill>
                <a:srgbClr val="0000CC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2400" y="4734342"/>
            <a:ext cx="8991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ใคร​มี​หู​ก็​ให้​ฟัง​ข้อความ​ซึ่ง​พระ​วิญญาณ​ได้​ตรัส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………………….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09600" y="2667000"/>
            <a:ext cx="8013732" cy="110799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พระวิญญาณบริสุทธิ์เป็นบุคคล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810000" y="4724400"/>
            <a:ext cx="16515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วงรี 10"/>
          <p:cNvSpPr/>
          <p:nvPr/>
        </p:nvSpPr>
        <p:spPr>
          <a:xfrm>
            <a:off x="4953000" y="35052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วงรี 9"/>
          <p:cNvSpPr/>
          <p:nvPr/>
        </p:nvSpPr>
        <p:spPr>
          <a:xfrm>
            <a:off x="990600" y="38100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วงรี 8"/>
          <p:cNvSpPr/>
          <p:nvPr/>
        </p:nvSpPr>
        <p:spPr>
          <a:xfrm>
            <a:off x="5029200" y="14478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วงรี 7"/>
          <p:cNvSpPr/>
          <p:nvPr/>
        </p:nvSpPr>
        <p:spPr>
          <a:xfrm>
            <a:off x="457200" y="1600200"/>
            <a:ext cx="38862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438400" y="381000"/>
            <a:ext cx="484619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3200" b="1" dirty="0"/>
              <a:t>ธรรมชาติขององค์พระวิญญาณบริสุทธิ์</a:t>
            </a:r>
            <a:endParaRPr lang="en-US" sz="32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38200" y="2057400"/>
            <a:ext cx="335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</a:rPr>
              <a:t>สามารถอยู่ในเวลาเดียวกันได้ทุกแห่ง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i="1" dirty="0"/>
              <a:t>“ข้าพระองค์จะไปไหน ให้พ้นพระวิญญาณของพระองค์ได้ หรือข้าพระองค์จะหนี</a:t>
            </a:r>
            <a:r>
              <a:rPr lang="th-TH" b="1" i="1" dirty="0" smtClean="0"/>
              <a:t>ไปไหน </a:t>
            </a:r>
            <a:r>
              <a:rPr lang="th-TH" b="1" i="1" dirty="0"/>
              <a:t>ให้พ้นพระพักตร์ของพระองค์”</a:t>
            </a:r>
          </a:p>
          <a:p>
            <a:r>
              <a:rPr lang="th-TH" b="1" i="1" dirty="0"/>
              <a:t>สดุดี 139:7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209800" y="4267200"/>
            <a:ext cx="1790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ทรง</a:t>
            </a:r>
            <a:r>
              <a:rPr lang="th-TH" sz="3200" b="1" dirty="0" smtClean="0">
                <a:solidFill>
                  <a:srgbClr val="FF0000"/>
                </a:solidFill>
              </a:rPr>
              <a:t>สัพพัญญู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24600" y="1981200"/>
            <a:ext cx="1962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err="1">
                <a:solidFill>
                  <a:srgbClr val="FF0000"/>
                </a:solidFill>
              </a:rPr>
              <a:t>ทรงพ</a:t>
            </a:r>
            <a:r>
              <a:rPr lang="th-TH" sz="3200" b="1" dirty="0">
                <a:solidFill>
                  <a:srgbClr val="FF0000"/>
                </a:solidFill>
              </a:rPr>
              <a:t>ลานุภาพ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43600" y="4267200"/>
            <a:ext cx="156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</a:rPr>
              <a:t>เป็นนิ</a:t>
            </a:r>
            <a:r>
              <a:rPr lang="th-TH" sz="3200" b="1" dirty="0" err="1">
                <a:solidFill>
                  <a:srgbClr val="FF0000"/>
                </a:solidFill>
              </a:rPr>
              <a:t>รันดร์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895600" y="5105400"/>
            <a:ext cx="1317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1 โค</a:t>
            </a:r>
            <a:r>
              <a:rPr lang="th-TH" b="1" i="1" dirty="0" err="1"/>
              <a:t>รินธ์</a:t>
            </a:r>
            <a:r>
              <a:rPr lang="th-TH" b="1" i="1" dirty="0"/>
              <a:t> 2:10-11</a:t>
            </a:r>
            <a:endParaRPr lang="en-US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7391400" y="4876800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err="1"/>
              <a:t>ฮีบรู</a:t>
            </a:r>
            <a:r>
              <a:rPr lang="th-TH" b="1" i="1" dirty="0"/>
              <a:t> 9:14</a:t>
            </a:r>
            <a:endParaRPr lang="en-US" dirty="0"/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7239000" y="281940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กิจการ 1:8</a:t>
            </a:r>
            <a:endParaRPr lang="en-US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590800" y="30480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smtClean="0"/>
              <a:t>สดุดี 139:7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3" grpId="0"/>
      <p:bldP spid="5" grpId="0"/>
      <p:bldP spid="6" grpId="0"/>
      <p:bldP spid="7" grpId="0"/>
      <p:bldP spid="12" grpId="0"/>
      <p:bldP spid="13" grpId="0"/>
      <p:bldP spid="14" grpId="0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01907" y="358914"/>
            <a:ext cx="553709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บุคลิกภาพของพระวิญญาณบริสุทธิ์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638800" y="2743200"/>
            <a:ext cx="2743200" cy="1905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วงรี 3"/>
          <p:cNvSpPr/>
          <p:nvPr/>
        </p:nvSpPr>
        <p:spPr>
          <a:xfrm>
            <a:off x="609600" y="3657600"/>
            <a:ext cx="3886200" cy="1905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วงรี 4"/>
          <p:cNvSpPr/>
          <p:nvPr/>
        </p:nvSpPr>
        <p:spPr>
          <a:xfrm>
            <a:off x="3962400" y="1371600"/>
            <a:ext cx="30480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วงรี 5"/>
          <p:cNvSpPr/>
          <p:nvPr/>
        </p:nvSpPr>
        <p:spPr>
          <a:xfrm>
            <a:off x="838200" y="1752600"/>
            <a:ext cx="27432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9600" y="21336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</a:rPr>
              <a:t>มีจิตใจ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00200" y="3886200"/>
            <a:ext cx="1981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</a:rPr>
              <a:t>ค้นและตรวจดูจิตใจของมนุษย์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53000" y="1828800"/>
            <a:ext cx="111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00CC"/>
                </a:solidFill>
              </a:rPr>
              <a:t>ตรัสได้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553200" y="3429000"/>
            <a:ext cx="1101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00CC"/>
                </a:solidFill>
              </a:rPr>
              <a:t>ทรงรัก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4953000" y="5029200"/>
            <a:ext cx="2743200" cy="14478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724400" y="54102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rgbClr val="0000CC"/>
                </a:solidFill>
              </a:rPr>
              <a:t>ทรงช่วยขอแทน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6324600" y="6096000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โรม 8:26</a:t>
            </a:r>
            <a:endParaRPr lang="en-US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7010400" y="4191000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โรม 15:30</a:t>
            </a:r>
            <a:endParaRPr lang="en-US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5638800" y="236220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กิจการ 8:29</a:t>
            </a:r>
            <a:endParaRPr lang="en-US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3352800" y="50292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1 โค</a:t>
            </a:r>
            <a:r>
              <a:rPr lang="th-TH" b="1" i="1" dirty="0" err="1"/>
              <a:t>รินธ์</a:t>
            </a:r>
            <a:r>
              <a:rPr lang="th-TH" b="1" i="1" dirty="0"/>
              <a:t> 12:11</a:t>
            </a:r>
            <a:endParaRPr lang="en-US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2514600" y="2667000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/>
              <a:t>โรม 8:27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95400" y="381000"/>
            <a:ext cx="701826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พระองค์มีความรู้สึกจากการกระทำของมนุษย์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วงรี 2"/>
          <p:cNvSpPr/>
          <p:nvPr/>
        </p:nvSpPr>
        <p:spPr>
          <a:xfrm>
            <a:off x="5638800" y="3200400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วงรี 3"/>
          <p:cNvSpPr/>
          <p:nvPr/>
        </p:nvSpPr>
        <p:spPr>
          <a:xfrm>
            <a:off x="609600" y="3657600"/>
            <a:ext cx="3886200" cy="1905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วงรี 4"/>
          <p:cNvSpPr/>
          <p:nvPr/>
        </p:nvSpPr>
        <p:spPr>
          <a:xfrm>
            <a:off x="3962400" y="1371600"/>
            <a:ext cx="45720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วงรี 5"/>
          <p:cNvSpPr/>
          <p:nvPr/>
        </p:nvSpPr>
        <p:spPr>
          <a:xfrm>
            <a:off x="838200" y="1752600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9600" y="1905000"/>
            <a:ext cx="335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/>
              <a:t>มุสาต่อพระวิญญาณบริสุทธิ์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66800" y="38862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/>
              <a:t>ทำให้พระวิญญาณเสีย</a:t>
            </a:r>
            <a:r>
              <a:rPr lang="th-TH" sz="3600" b="1" dirty="0" err="1" smtClean="0"/>
              <a:t>พระทัย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038600" y="1752600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/>
              <a:t>ต่อต้านพระวิญญาณบริสุทธิ์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791200" y="3429000"/>
            <a:ext cx="2400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/>
              <a:t>ดับพระวิญญาณ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4953000" y="5029200"/>
            <a:ext cx="2743200" cy="1447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724400" y="54102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/>
              <a:t>ดูหมิ่นพระวิญญาณ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667000" y="289560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smtClean="0"/>
              <a:t>กิจการ 5:4</a:t>
            </a:r>
            <a:endParaRPr lang="en-US" dirty="0"/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6553200" y="2362200"/>
            <a:ext cx="981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smtClean="0"/>
              <a:t>กิจการ 7:51</a:t>
            </a:r>
            <a:endParaRPr lang="en-US" dirty="0"/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6553200" y="4191000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smtClean="0"/>
              <a:t>1 </a:t>
            </a:r>
            <a:r>
              <a:rPr lang="th-TH" b="1" i="1" dirty="0" err="1" smtClean="0"/>
              <a:t>เธสะโล</a:t>
            </a:r>
            <a:r>
              <a:rPr lang="th-TH" b="1" i="1" dirty="0" smtClean="0"/>
              <a:t>นิกา 5:19</a:t>
            </a:r>
            <a:endParaRPr lang="en-US" dirty="0"/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895600" y="4953000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err="1" smtClean="0"/>
              <a:t>เอเฟซัส</a:t>
            </a:r>
            <a:r>
              <a:rPr lang="th-TH" b="1" i="1" dirty="0" smtClean="0"/>
              <a:t> 5:30</a:t>
            </a:r>
            <a:endParaRPr lang="en-US" dirty="0"/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6096000" y="6019800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1" dirty="0" err="1" smtClean="0"/>
              <a:t>ฮีบรู</a:t>
            </a:r>
            <a:r>
              <a:rPr lang="th-TH" b="1" i="1" dirty="0" smtClean="0"/>
              <a:t> 10:29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1905000"/>
            <a:ext cx="8393433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สัญลักษณ์ของพระวิญญาณบริสุทธิ์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6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0"/>
            <a:ext cx="5104504" cy="556260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685800" y="914400"/>
            <a:ext cx="1677062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นกพิราบ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19400"/>
            <a:ext cx="9144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7200" y="381000"/>
            <a:ext cx="1010213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น้ำมัน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5775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รูปภาพ 3" descr="L_MC191838_image_201207191837579F07AFD4-DA54-C3F5-37BCDD895715FCC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533400"/>
            <a:ext cx="5257800" cy="394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09600" y="685800"/>
            <a:ext cx="763351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5400" b="1" dirty="0" smtClean="0"/>
              <a:t>น้ำ</a:t>
            </a:r>
            <a:endParaRPr lang="en-US" sz="5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0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รูปภาพ 3" descr="download (2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838200"/>
            <a:ext cx="6019365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abstract-nature-fire-wallpaper-1600x900-533d59859bb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0" y="56107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</a:t>
            </a:r>
            <a:r>
              <a:rPr lang="th-TH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วิญญาณบริสุทธิ์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533400"/>
            <a:ext cx="2082621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ตราประทับ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24300"/>
            <a:ext cx="9144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รูปภาพ 3" descr="download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295400"/>
            <a:ext cx="2028825" cy="2257425"/>
          </a:xfrm>
          <a:prstGeom prst="rect">
            <a:avLst/>
          </a:prstGeom>
        </p:spPr>
      </p:pic>
      <p:pic>
        <p:nvPicPr>
          <p:cNvPr id="5" name="รูปภาพ 4" descr="ตราประทับครั่ง-มงกุฎ-crown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838200"/>
            <a:ext cx="2762250" cy="2933700"/>
          </a:xfrm>
          <a:prstGeom prst="rect">
            <a:avLst/>
          </a:prstGeom>
        </p:spPr>
      </p:pic>
      <p:pic>
        <p:nvPicPr>
          <p:cNvPr id="6" name="รูปภาพ 5" descr="brhlogo320200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752600"/>
            <a:ext cx="3048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457200"/>
            <a:ext cx="700833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ลม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รูปภาพ 3" descr="images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04800"/>
            <a:ext cx="2695575" cy="1695450"/>
          </a:xfrm>
          <a:prstGeom prst="rect">
            <a:avLst/>
          </a:prstGeom>
        </p:spPr>
      </p:pic>
      <p:pic>
        <p:nvPicPr>
          <p:cNvPr id="5" name="รูปภาพ 4" descr="120910183032_wind-fa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438400"/>
            <a:ext cx="2918300" cy="2062266"/>
          </a:xfrm>
          <a:prstGeom prst="rect">
            <a:avLst/>
          </a:prstGeom>
        </p:spPr>
      </p:pic>
      <p:pic>
        <p:nvPicPr>
          <p:cNvPr id="6" name="รูปภาพ 5" descr="O3030042-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8751" y="228600"/>
            <a:ext cx="2584449" cy="1938337"/>
          </a:xfrm>
          <a:prstGeom prst="rect">
            <a:avLst/>
          </a:prstGeom>
        </p:spPr>
      </p:pic>
      <p:pic>
        <p:nvPicPr>
          <p:cNvPr id="7" name="รูปภาพ 6" descr="download (2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0825" y="228600"/>
            <a:ext cx="2466975" cy="1847850"/>
          </a:xfrm>
          <a:prstGeom prst="rect">
            <a:avLst/>
          </a:prstGeom>
        </p:spPr>
      </p:pic>
      <p:pic>
        <p:nvPicPr>
          <p:cNvPr id="8" name="รูปภาพ 7" descr="jp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2438400"/>
            <a:ext cx="1981200" cy="1981200"/>
          </a:xfrm>
          <a:prstGeom prst="rect">
            <a:avLst/>
          </a:prstGeom>
        </p:spPr>
      </p:pic>
      <p:pic>
        <p:nvPicPr>
          <p:cNvPr id="9" name="รูปภาพ 8" descr="b170214_4-642x33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6486" y="2438400"/>
            <a:ext cx="3358714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304800"/>
            <a:ext cx="753732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ไฟ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9249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0325"/>
            <a:ext cx="91154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รูปภาพ 7" descr="Altartiss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0"/>
            <a:ext cx="1447800" cy="1606210"/>
          </a:xfrm>
          <a:prstGeom prst="rect">
            <a:avLst/>
          </a:prstGeom>
        </p:spPr>
      </p:pic>
      <p:pic>
        <p:nvPicPr>
          <p:cNvPr id="9" name="รูปภาพ 8" descr="images (2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0"/>
            <a:ext cx="1997857" cy="1628775"/>
          </a:xfrm>
          <a:prstGeom prst="rect">
            <a:avLst/>
          </a:prstGeom>
        </p:spPr>
      </p:pic>
      <p:pic>
        <p:nvPicPr>
          <p:cNvPr id="10" name="รูปภาพ 9" descr="burning bus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0"/>
            <a:ext cx="21336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1905000"/>
            <a:ext cx="8393433" cy="2123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ผู้ที่จะรับไฟพระวิญญาณบริสุทธิ์ได้</a:t>
            </a:r>
            <a:endParaRPr lang="en-US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1600200"/>
            <a:ext cx="8686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</a:t>
            </a:r>
          </a:p>
          <a:p>
            <a:r>
              <a:rPr lang="th-TH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ฝ่าย​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เปโตร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​จึง​กล่าว​แก่​เขา​ว่า “จง​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กลับ​ใจ​ใหม่​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รับ​บัพ</a:t>
            </a:r>
            <a:r>
              <a:rPr lang="th-TH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ติศ</a:t>
            </a:r>
            <a:r>
              <a:rPr lang="th-TH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มา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​​ใน​พระ​นาม​แห่ง​พระ​เยซู​คริสต์​สิ้น​ทุก​คน เพื่อ​พระ​เจ้า​จะ​ทรง​ยก​ความ​ผิด​บาป​ของ​ท่าน​เสีย แล้ว​ท่าน​จะ​ได้รับ​พระ​ราชทาน​พระ​วิญญาณ​บริสุทธิ์​</a:t>
            </a:r>
            <a:r>
              <a:rPr lang="th-TH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228600"/>
            <a:ext cx="16433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กลับใจ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228600"/>
            <a:ext cx="18742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กระหาย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1371600"/>
            <a:ext cx="868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7</a:t>
            </a:r>
          </a:p>
          <a:p>
            <a:r>
              <a:rPr lang="th-TH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​ใน​วัน​สุดท้าย​ของ​งาน​เทศกาลซึ่ง​เป็น​วัน​ใหญ่​นั้น ​พระ​เยซู​ทรง​ยืน​และ​ประกาศ​ว่า “ถ้า​ผู้ใด​กระหาย ผู้​นั้น​จง​มา​หา​เรา​และ​ดื่ม​</a:t>
            </a:r>
            <a:r>
              <a:rPr lang="th-TH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38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ผู้​ที่​วางใจ​ใน​เรา​ตาม​ที่​มี​คำ​เขียน​ไว้​แล้ว​ว่า ‘แม่น้ำ​ที่​มี​น้ำ​ธำรง​ชีวิต จะ​ไหล​ออกมา​จาก​ภาย​ใน​ผู้​นั้น’ ”</a:t>
            </a:r>
            <a:r>
              <a:rPr lang="th-TH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39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สิ่ง​ที่​พระ​เยซู​ตรัส​นั้น​หมายถึง​พระ​วิญญาณ ซึ่ง​ผู้​ที่​วางใจ​ใน​พระ​องค์​จะ​ได้รับ เหตุ​ว่า​ยัง​ไม่ได้​ประทาน​พระ​วิญญาณ​ให้ เพราะ​พระ​เยซู​ยัง​มิได้​ประสบ​เกียรติ​กิจ​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4800" y="6858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baseline="30000" dirty="0" smtClean="0">
                <a:solidFill>
                  <a:srgbClr val="FF0000"/>
                </a:solidFill>
              </a:rPr>
              <a:t> 6 </a:t>
            </a:r>
            <a:r>
              <a:rPr lang="th-TH" sz="4800" b="1" dirty="0" smtClean="0">
                <a:solidFill>
                  <a:srgbClr val="FF0000"/>
                </a:solidFill>
              </a:rPr>
              <a:t>“บุคคล​ผู้ใด​หิว​กระหาย ความ​ชอบธรรม ผู้​นั้น​เป็น​สุข เพราะ​ว่า​พระ​เจ้า​จะ​ทรง​ให้​อิ่ม​บริบูรณ์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1000" y="3581400"/>
            <a:ext cx="864890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Luke 1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​พระ​องค์​ทรง​โปรด​ให้​คน​อด​อยาก​อิ่ม​ด้วย​สิ่ง​ดี</a:t>
            </a:r>
          </a:p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และ​ทรง​กระทำ​ให้​คน​มั่ง​มี​ไป​</a:t>
            </a: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มือ​เปล่า</a:t>
            </a:r>
            <a:endParaRPr lang="en-US" sz="4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191000" y="5410200"/>
            <a:ext cx="4764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ถ่อมใจ หรือ หยิ่ง</a:t>
            </a:r>
            <a:r>
              <a:rPr lang="th-TH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ยะโส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81000" y="1371600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Luke 11</a:t>
            </a:r>
          </a:p>
          <a:p>
            <a:r>
              <a:rPr lang="th-TH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เพราะ​ฉะนั้น​ถ้า​ท่าน​ทั้ง​หลาย​เอง​ผู้​เป็น​คน​บาป​ยัง​รู้จัก​ให้​ของ​ดี​แก่​บุตร​ของ​ตน ยิ่ง​กว่า​นั้น​สัก​เท่าใด ​พระ​บิดา​ผู้​ทรง​สถิต​ใน​สวรรค์ จะ​ทรง​ประทาน​พระ​วิญญาณ​บริสุทธิ์​แก่​ผู้​ที่​ขอ​ต่อ​พระ​องค์”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600" y="228600"/>
            <a:ext cx="797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ขอ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รูปภาพ 3" descr="downloa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962400"/>
            <a:ext cx="1704975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228600"/>
            <a:ext cx="4541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เปิดปากฝ่ายวิญญาณ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81000" y="1447800"/>
            <a:ext cx="8305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John 7</a:t>
            </a:r>
          </a:p>
          <a:p>
            <a:r>
              <a:rPr lang="th-TH" sz="4000" b="1" baseline="30000" dirty="0" smtClean="0"/>
              <a:t> 37 </a:t>
            </a:r>
            <a:r>
              <a:rPr lang="th-TH" sz="4000" b="1" dirty="0" smtClean="0"/>
              <a:t>​ใน​วัน​สุดท้าย​ของ​งาน​เทศกาลซึ่ง​เป็น​วัน​ใหญ่​นั้น ​พระ​เยซู​ทรง​ยืน​และ​ประกาศ​ว่า “ถ้า​ผู้ใด​กระหาย ผู้​นั้น​จง​มา​หา​เรา​และ​ดื่ม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3400" y="1828800"/>
            <a:ext cx="838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Romans 6</a:t>
            </a:r>
          </a:p>
          <a:p>
            <a:r>
              <a:rPr lang="th-TH" sz="3600" b="1" baseline="30000" dirty="0" smtClean="0"/>
              <a:t>1 13 </a:t>
            </a:r>
            <a:r>
              <a:rPr lang="th-TH" sz="3600" b="1" dirty="0" smtClean="0"/>
              <a:t>อย่า​ยก​อวัยวะ​ของ​ท่าน​ให้​แก่​บาป ให้​เป็น​เครื่อง​ใช้​ใน​การ​อธรรม แต่​จง​ถวาย​ตัว​ของ​ท่าน​แด่​พระ​เจ้า เหมือน​คน​ที่​เป็น​ขึ้น​มา​จาก​ตาย​แล้ว และ​จง​ให้​อวัยวะ​เป็น​เครื่อง​ใช้​ใน​การ​ชอบ​ธรรม​ถวาย​แด่​พระ​เจ้า</a:t>
            </a:r>
            <a:endParaRPr lang="en-US" sz="3600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4800" y="457200"/>
            <a:ext cx="1122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ยอม</a:t>
            </a:r>
            <a:endParaRPr lang="th-TH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914400" y="990600"/>
            <a:ext cx="7467600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</a:t>
            </a:r>
            <a:r>
              <a:rPr lang="th-TH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บริสุทธิ์เปลี่ยนแปลงชีวิต</a:t>
            </a:r>
            <a:endParaRPr lang="en-US" sz="9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the-hope-of-glory_jpg_crop_displ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81000"/>
            <a:ext cx="5530645" cy="36576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371600" y="4648200"/>
            <a:ext cx="668324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h-TH" sz="11500" b="1" cap="none" spc="0" dirty="0" smtClean="0">
                <a:ln/>
                <a:solidFill>
                  <a:srgbClr val="FF0000"/>
                </a:solidFill>
                <a:effectLst/>
              </a:rPr>
              <a:t>พระเจ้าอวยพร</a:t>
            </a:r>
            <a:endParaRPr lang="th-TH" sz="115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600" y="304800"/>
            <a:ext cx="8686799" cy="62478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25 </a:t>
            </a:r>
            <a:r>
              <a:rPr lang="th-TH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“เมื่อ​ถึง​วัน​นั้น แผ่นดิน​สวรรค์​จะ​เปรียบ​เหมือน หญิง​พรหมจารี​สิบ​คน​ถือ​ตะเกียง​ของ​ตน ออกไป​รับ​เจ้าบ่าว​ 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เป็น​</a:t>
            </a:r>
            <a:r>
              <a:rPr lang="th-T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คน​โง่​ห้า​คน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เป็น​หญิง</a:t>
            </a:r>
            <a:r>
              <a:rPr lang="th-T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​มี​ปัญญา​ห้า​คน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 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ฝ่าย​คน​โง่​นั้น​เอา​ตะเกียง​ของ​ตน​ไป แต่​หา​ได้​เอา​น้ำ​มัน​ไป​ด้วย​ไม่​ 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คน​ที่​มี​ปัญญา​นั้น​ได้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th-T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เอา​น้ำ​มัน​ใส่​กา​ไป​กับ​ตะเกียง​ของ​ตน​ด้วย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เมื่อ​เจ้าบ่าว​ยัง​ช้า​อยู่ ​ก็​พา​กัน​ง่วง​เหงา​และ​หลับ​ไป​ 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ครั้น​เวลา​เที่ยง​คืน​ก็​มี​เสียง​ร้อง​มา​ว่า ‘เจ้าบ่าว​มา​แล้ว จง​ออกมา​รับ​ท่าน​เถิด’ 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พวก​หญิง​พรหมจารี​เหล่า​นั้น​ก็​ลุก​ขึ้น​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ตกแต่ง​ตะเกียง​ของ​ตน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 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พวก​ที่​โง่​นั้น​ก็​พูด​กับ​พวก​ที่​มี​ปัญญา​ว่า ‘ขอ​แบ่ง​น้ำ​มัน​ของ​ท่าน​ให้​เรา​บ้าง ตะเกียง​ของ​เรา​จวน​จะ​ดับ​อยู่​แล้ว​’ 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พวก​ที่​มี​ปัญญา​จึง​ตอบ​ว่า ‘น่า​กลัว​น้ำ​มัน​จะ​ไม่​พอ​สำหรับ​เรา​และ​เจ้า จง​ไป​หา​คนขาย </a:t>
            </a:r>
            <a:r>
              <a:rPr lang="th-TH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ซื้อ​สำหรับ​ตัวเอง​จะ​ดีกว่า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เมื่อ​กำลัง​ไป​ซื้อ​นั้น​เจ้าบ่าว​ก็​มาถึง ผู้​ที่​พร้อม​อยู่​แล้ว ​ก็​ได้​ไป​กับ​ท่าน​ใน​การ​เลี้ยง​เนื่อง​ใน​งาน​สมรส​แล้ว​ประตู​ก็​ปิด​ 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ภายหลัง​หญิง​พรหมจารี​อีก​ห้า​คน ​ก็​มา​ร้อง​ว่า ‘ท่าน​เจ้า​ข้าๆ ขอ​เปิด​ให้​ข้าพเจ้า​เข้า​ไป​ด้วย’ 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ฝ่าย​ท่าน​ตอบ​ว่า ‘เรา​บอก​ความ​จริง​แก่​ท่าน​ทั้ง​หลาย​ว่า </a:t>
            </a:r>
            <a:r>
              <a:rPr lang="th-TH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เรา​ไม่​รู้จัก​ท่าน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th-TH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เหตุ​ฉะนั้น จง​เฝ้า​ระวัง​อยู่ เพราะ​ท่าน​ทั้ง​หลาย​ไม่​รู้​กำหนด​วัน​หรือ​โมง​นั้น​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297180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มีความสำคัญมากขนาดนั้นเลยหรือ?</a:t>
            </a:r>
            <a:endParaRPr lang="th-TH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43000" y="914400"/>
            <a:ext cx="70134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พระวิญญาณบริสุทธิ์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4245</Words>
  <Application>Microsoft Office PowerPoint</Application>
  <PresentationFormat>นำเสนอทางหน้าจอ (4:3)</PresentationFormat>
  <Paragraphs>283</Paragraphs>
  <Slides>70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70</vt:i4>
      </vt:variant>
    </vt:vector>
  </HeadingPairs>
  <TitlesOfParts>
    <vt:vector size="71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  <vt:lpstr>ภาพนิ่ง 41</vt:lpstr>
      <vt:lpstr>ภาพนิ่ง 42</vt:lpstr>
      <vt:lpstr>ภาพนิ่ง 43</vt:lpstr>
      <vt:lpstr>ภาพนิ่ง 44</vt:lpstr>
      <vt:lpstr>ภาพนิ่ง 45</vt:lpstr>
      <vt:lpstr>ภาพนิ่ง 46</vt:lpstr>
      <vt:lpstr>ภาพนิ่ง 47</vt:lpstr>
      <vt:lpstr>ภาพนิ่ง 48</vt:lpstr>
      <vt:lpstr>ภาพนิ่ง 49</vt:lpstr>
      <vt:lpstr>ภาพนิ่ง 50</vt:lpstr>
      <vt:lpstr>ภาพนิ่ง 51</vt:lpstr>
      <vt:lpstr>ภาพนิ่ง 52</vt:lpstr>
      <vt:lpstr>ภาพนิ่ง 53</vt:lpstr>
      <vt:lpstr>ภาพนิ่ง 54</vt:lpstr>
      <vt:lpstr>ภาพนิ่ง 55</vt:lpstr>
      <vt:lpstr>ภาพนิ่ง 56</vt:lpstr>
      <vt:lpstr>ภาพนิ่ง 57</vt:lpstr>
      <vt:lpstr>ภาพนิ่ง 58</vt:lpstr>
      <vt:lpstr>ภาพนิ่ง 59</vt:lpstr>
      <vt:lpstr>ภาพนิ่ง 60</vt:lpstr>
      <vt:lpstr>ภาพนิ่ง 61</vt:lpstr>
      <vt:lpstr>ภาพนิ่ง 62</vt:lpstr>
      <vt:lpstr>ภาพนิ่ง 63</vt:lpstr>
      <vt:lpstr>ภาพนิ่ง 64</vt:lpstr>
      <vt:lpstr>ภาพนิ่ง 65</vt:lpstr>
      <vt:lpstr>ภาพนิ่ง 66</vt:lpstr>
      <vt:lpstr>ภาพนิ่ง 67</vt:lpstr>
      <vt:lpstr>ภาพนิ่ง 68</vt:lpstr>
      <vt:lpstr>ภาพนิ่ง 69</vt:lpstr>
      <vt:lpstr>ภาพนิ่ง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DATA1</dc:creator>
  <cp:lastModifiedBy>DATA</cp:lastModifiedBy>
  <cp:revision>106</cp:revision>
  <dcterms:created xsi:type="dcterms:W3CDTF">2015-01-16T03:14:06Z</dcterms:created>
  <dcterms:modified xsi:type="dcterms:W3CDTF">2015-04-26T00:00:42Z</dcterms:modified>
</cp:coreProperties>
</file>